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60" r:id="rId6"/>
    <p:sldId id="257" r:id="rId7"/>
    <p:sldId id="258" r:id="rId8"/>
    <p:sldId id="259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841C"/>
    <a:srgbClr val="1A1E51"/>
    <a:srgbClr val="D8841D"/>
    <a:srgbClr val="0090D1"/>
    <a:srgbClr val="FF7C00"/>
    <a:srgbClr val="21245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D1C14E-4FEB-4FF3-BA5E-84B492B1EFA1}" v="3" dt="2024-10-30T16:15:50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45" autoAdjust="0"/>
    <p:restoredTop sz="94660"/>
  </p:normalViewPr>
  <p:slideViewPr>
    <p:cSldViewPr snapToGrid="0">
      <p:cViewPr varScale="1">
        <p:scale>
          <a:sx n="99" d="100"/>
          <a:sy n="99" d="100"/>
        </p:scale>
        <p:origin x="12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aine Ladyman" userId="631ad4eb-e9dd-4ef2-9d24-3a28d0cb8b51" providerId="ADAL" clId="{732036B3-D69B-497D-8168-A27DB3C619B4}"/>
    <pc:docChg chg="modSld">
      <pc:chgData name="Elaine Ladyman" userId="631ad4eb-e9dd-4ef2-9d24-3a28d0cb8b51" providerId="ADAL" clId="{732036B3-D69B-497D-8168-A27DB3C619B4}" dt="2023-02-23T08:17:22.460" v="72" actId="20577"/>
      <pc:docMkLst>
        <pc:docMk/>
      </pc:docMkLst>
      <pc:sldChg chg="modSp mod">
        <pc:chgData name="Elaine Ladyman" userId="631ad4eb-e9dd-4ef2-9d24-3a28d0cb8b51" providerId="ADAL" clId="{732036B3-D69B-497D-8168-A27DB3C619B4}" dt="2023-02-23T08:07:34.554" v="10" actId="14100"/>
        <pc:sldMkLst>
          <pc:docMk/>
          <pc:sldMk cId="0" sldId="258"/>
        </pc:sldMkLst>
        <pc:spChg chg="mod">
          <ac:chgData name="Elaine Ladyman" userId="631ad4eb-e9dd-4ef2-9d24-3a28d0cb8b51" providerId="ADAL" clId="{732036B3-D69B-497D-8168-A27DB3C619B4}" dt="2023-02-23T08:07:34.554" v="10" actId="14100"/>
          <ac:spMkLst>
            <pc:docMk/>
            <pc:sldMk cId="0" sldId="258"/>
            <ac:spMk id="7" creationId="{00000000-0000-0000-0000-000000000000}"/>
          </ac:spMkLst>
        </pc:spChg>
      </pc:sldChg>
      <pc:sldChg chg="modSp mod">
        <pc:chgData name="Elaine Ladyman" userId="631ad4eb-e9dd-4ef2-9d24-3a28d0cb8b51" providerId="ADAL" clId="{732036B3-D69B-497D-8168-A27DB3C619B4}" dt="2023-02-23T08:08:19.217" v="12" actId="20577"/>
        <pc:sldMkLst>
          <pc:docMk/>
          <pc:sldMk cId="0" sldId="259"/>
        </pc:sldMkLst>
        <pc:spChg chg="mod">
          <ac:chgData name="Elaine Ladyman" userId="631ad4eb-e9dd-4ef2-9d24-3a28d0cb8b51" providerId="ADAL" clId="{732036B3-D69B-497D-8168-A27DB3C619B4}" dt="2023-02-23T08:08:19.217" v="12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 mod">
        <pc:chgData name="Elaine Ladyman" userId="631ad4eb-e9dd-4ef2-9d24-3a28d0cb8b51" providerId="ADAL" clId="{732036B3-D69B-497D-8168-A27DB3C619B4}" dt="2023-02-23T08:10:14.689" v="37" actId="20577"/>
        <pc:sldMkLst>
          <pc:docMk/>
          <pc:sldMk cId="0" sldId="261"/>
        </pc:sldMkLst>
        <pc:spChg chg="mod">
          <ac:chgData name="Elaine Ladyman" userId="631ad4eb-e9dd-4ef2-9d24-3a28d0cb8b51" providerId="ADAL" clId="{732036B3-D69B-497D-8168-A27DB3C619B4}" dt="2023-02-23T08:09:53.527" v="35" actId="6549"/>
          <ac:spMkLst>
            <pc:docMk/>
            <pc:sldMk cId="0" sldId="261"/>
            <ac:spMk id="4" creationId="{00000000-0000-0000-0000-000000000000}"/>
          </ac:spMkLst>
        </pc:spChg>
        <pc:spChg chg="mod">
          <ac:chgData name="Elaine Ladyman" userId="631ad4eb-e9dd-4ef2-9d24-3a28d0cb8b51" providerId="ADAL" clId="{732036B3-D69B-497D-8168-A27DB3C619B4}" dt="2023-02-23T08:10:14.689" v="37" actId="20577"/>
          <ac:spMkLst>
            <pc:docMk/>
            <pc:sldMk cId="0" sldId="261"/>
            <ac:spMk id="5" creationId="{00000000-0000-0000-0000-000000000000}"/>
          </ac:spMkLst>
        </pc:spChg>
      </pc:sldChg>
      <pc:sldChg chg="modSp mod">
        <pc:chgData name="Elaine Ladyman" userId="631ad4eb-e9dd-4ef2-9d24-3a28d0cb8b51" providerId="ADAL" clId="{732036B3-D69B-497D-8168-A27DB3C619B4}" dt="2023-02-23T08:11:55.868" v="48" actId="20577"/>
        <pc:sldMkLst>
          <pc:docMk/>
          <pc:sldMk cId="0" sldId="262"/>
        </pc:sldMkLst>
        <pc:spChg chg="mod">
          <ac:chgData name="Elaine Ladyman" userId="631ad4eb-e9dd-4ef2-9d24-3a28d0cb8b51" providerId="ADAL" clId="{732036B3-D69B-497D-8168-A27DB3C619B4}" dt="2023-02-23T08:11:55.868" v="48" actId="20577"/>
          <ac:spMkLst>
            <pc:docMk/>
            <pc:sldMk cId="0" sldId="262"/>
            <ac:spMk id="8" creationId="{00000000-0000-0000-0000-000000000000}"/>
          </ac:spMkLst>
        </pc:spChg>
      </pc:sldChg>
      <pc:sldChg chg="modSp mod">
        <pc:chgData name="Elaine Ladyman" userId="631ad4eb-e9dd-4ef2-9d24-3a28d0cb8b51" providerId="ADAL" clId="{732036B3-D69B-497D-8168-A27DB3C619B4}" dt="2023-02-23T08:14:55.410" v="60" actId="255"/>
        <pc:sldMkLst>
          <pc:docMk/>
          <pc:sldMk cId="0" sldId="263"/>
        </pc:sldMkLst>
        <pc:spChg chg="mod">
          <ac:chgData name="Elaine Ladyman" userId="631ad4eb-e9dd-4ef2-9d24-3a28d0cb8b51" providerId="ADAL" clId="{732036B3-D69B-497D-8168-A27DB3C619B4}" dt="2023-02-23T08:12:30.558" v="56" actId="6549"/>
          <ac:spMkLst>
            <pc:docMk/>
            <pc:sldMk cId="0" sldId="263"/>
            <ac:spMk id="6" creationId="{00000000-0000-0000-0000-000000000000}"/>
          </ac:spMkLst>
        </pc:spChg>
        <pc:spChg chg="mod">
          <ac:chgData name="Elaine Ladyman" userId="631ad4eb-e9dd-4ef2-9d24-3a28d0cb8b51" providerId="ADAL" clId="{732036B3-D69B-497D-8168-A27DB3C619B4}" dt="2023-02-23T08:13:49.934" v="58" actId="6549"/>
          <ac:spMkLst>
            <pc:docMk/>
            <pc:sldMk cId="0" sldId="263"/>
            <ac:spMk id="8" creationId="{00000000-0000-0000-0000-000000000000}"/>
          </ac:spMkLst>
        </pc:spChg>
        <pc:spChg chg="mod">
          <ac:chgData name="Elaine Ladyman" userId="631ad4eb-e9dd-4ef2-9d24-3a28d0cb8b51" providerId="ADAL" clId="{732036B3-D69B-497D-8168-A27DB3C619B4}" dt="2023-02-23T08:14:55.410" v="60" actId="255"/>
          <ac:spMkLst>
            <pc:docMk/>
            <pc:sldMk cId="0" sldId="263"/>
            <ac:spMk id="15" creationId="{B4E3F3E2-995D-915E-42DE-D0C12C2EE745}"/>
          </ac:spMkLst>
        </pc:spChg>
      </pc:sldChg>
      <pc:sldChg chg="modSp mod">
        <pc:chgData name="Elaine Ladyman" userId="631ad4eb-e9dd-4ef2-9d24-3a28d0cb8b51" providerId="ADAL" clId="{732036B3-D69B-497D-8168-A27DB3C619B4}" dt="2023-02-23T08:16:25.484" v="67" actId="20577"/>
        <pc:sldMkLst>
          <pc:docMk/>
          <pc:sldMk cId="0" sldId="264"/>
        </pc:sldMkLst>
        <pc:spChg chg="mod">
          <ac:chgData name="Elaine Ladyman" userId="631ad4eb-e9dd-4ef2-9d24-3a28d0cb8b51" providerId="ADAL" clId="{732036B3-D69B-497D-8168-A27DB3C619B4}" dt="2023-02-23T08:15:49.024" v="61" actId="20577"/>
          <ac:spMkLst>
            <pc:docMk/>
            <pc:sldMk cId="0" sldId="264"/>
            <ac:spMk id="8" creationId="{44571987-5345-FF7C-6283-DDAF7F4CC5E0}"/>
          </ac:spMkLst>
        </pc:spChg>
        <pc:spChg chg="mod">
          <ac:chgData name="Elaine Ladyman" userId="631ad4eb-e9dd-4ef2-9d24-3a28d0cb8b51" providerId="ADAL" clId="{732036B3-D69B-497D-8168-A27DB3C619B4}" dt="2023-02-23T08:16:25.484" v="67" actId="20577"/>
          <ac:spMkLst>
            <pc:docMk/>
            <pc:sldMk cId="0" sldId="264"/>
            <ac:spMk id="16" creationId="{91C40220-1871-A9E6-2DA3-1D6FB9C3F31D}"/>
          </ac:spMkLst>
        </pc:spChg>
      </pc:sldChg>
      <pc:sldChg chg="modSp mod">
        <pc:chgData name="Elaine Ladyman" userId="631ad4eb-e9dd-4ef2-9d24-3a28d0cb8b51" providerId="ADAL" clId="{732036B3-D69B-497D-8168-A27DB3C619B4}" dt="2023-02-23T08:17:22.460" v="72" actId="20577"/>
        <pc:sldMkLst>
          <pc:docMk/>
          <pc:sldMk cId="0" sldId="265"/>
        </pc:sldMkLst>
        <pc:spChg chg="mod">
          <ac:chgData name="Elaine Ladyman" userId="631ad4eb-e9dd-4ef2-9d24-3a28d0cb8b51" providerId="ADAL" clId="{732036B3-D69B-497D-8168-A27DB3C619B4}" dt="2023-02-23T08:17:22.460" v="72" actId="20577"/>
          <ac:spMkLst>
            <pc:docMk/>
            <pc:sldMk cId="0" sldId="265"/>
            <ac:spMk id="5" creationId="{00000000-0000-0000-0000-000000000000}"/>
          </ac:spMkLst>
        </pc:spChg>
      </pc:sldChg>
    </pc:docChg>
  </pc:docChgLst>
  <pc:docChgLst>
    <pc:chgData name="Elaine Ladyman" userId="631ad4eb-e9dd-4ef2-9d24-3a28d0cb8b51" providerId="ADAL" clId="{B81AB49D-32F9-40C2-A435-C058EBF97BA4}"/>
    <pc:docChg chg="modSld">
      <pc:chgData name="Elaine Ladyman" userId="631ad4eb-e9dd-4ef2-9d24-3a28d0cb8b51" providerId="ADAL" clId="{B81AB49D-32F9-40C2-A435-C058EBF97BA4}" dt="2024-10-10T11:39:41.414" v="32" actId="20577"/>
      <pc:docMkLst>
        <pc:docMk/>
      </pc:docMkLst>
      <pc:sldChg chg="modSp mod">
        <pc:chgData name="Elaine Ladyman" userId="631ad4eb-e9dd-4ef2-9d24-3a28d0cb8b51" providerId="ADAL" clId="{B81AB49D-32F9-40C2-A435-C058EBF97BA4}" dt="2024-10-10T11:39:15.006" v="1"/>
        <pc:sldMkLst>
          <pc:docMk/>
          <pc:sldMk cId="2578626311" sldId="257"/>
        </pc:sldMkLst>
        <pc:spChg chg="mod">
          <ac:chgData name="Elaine Ladyman" userId="631ad4eb-e9dd-4ef2-9d24-3a28d0cb8b51" providerId="ADAL" clId="{B81AB49D-32F9-40C2-A435-C058EBF97BA4}" dt="2024-10-10T11:39:15.006" v="1"/>
          <ac:spMkLst>
            <pc:docMk/>
            <pc:sldMk cId="2578626311" sldId="257"/>
            <ac:spMk id="3" creationId="{43CF5A0A-6DDE-47C2-80CE-03B5B06D95FB}"/>
          </ac:spMkLst>
        </pc:spChg>
      </pc:sldChg>
      <pc:sldChg chg="modSp mod">
        <pc:chgData name="Elaine Ladyman" userId="631ad4eb-e9dd-4ef2-9d24-3a28d0cb8b51" providerId="ADAL" clId="{B81AB49D-32F9-40C2-A435-C058EBF97BA4}" dt="2024-10-10T11:39:41.414" v="32" actId="20577"/>
        <pc:sldMkLst>
          <pc:docMk/>
          <pc:sldMk cId="0" sldId="260"/>
        </pc:sldMkLst>
        <pc:spChg chg="mod">
          <ac:chgData name="Elaine Ladyman" userId="631ad4eb-e9dd-4ef2-9d24-3a28d0cb8b51" providerId="ADAL" clId="{B81AB49D-32F9-40C2-A435-C058EBF97BA4}" dt="2024-10-10T11:39:41.414" v="32" actId="20577"/>
          <ac:spMkLst>
            <pc:docMk/>
            <pc:sldMk cId="0" sldId="260"/>
            <ac:spMk id="10" creationId="{00000000-0000-0000-0000-000000000000}"/>
          </ac:spMkLst>
        </pc:spChg>
      </pc:sldChg>
    </pc:docChg>
  </pc:docChgLst>
  <pc:docChgLst>
    <pc:chgData name="Elaine Ladyman" userId="631ad4eb-e9dd-4ef2-9d24-3a28d0cb8b51" providerId="ADAL" clId="{98D1C14E-4FEB-4FF3-BA5E-84B492B1EFA1}"/>
    <pc:docChg chg="custSel modSld">
      <pc:chgData name="Elaine Ladyman" userId="631ad4eb-e9dd-4ef2-9d24-3a28d0cb8b51" providerId="ADAL" clId="{98D1C14E-4FEB-4FF3-BA5E-84B492B1EFA1}" dt="2024-10-30T16:18:47.837" v="96" actId="1076"/>
      <pc:docMkLst>
        <pc:docMk/>
      </pc:docMkLst>
      <pc:sldChg chg="modSp">
        <pc:chgData name="Elaine Ladyman" userId="631ad4eb-e9dd-4ef2-9d24-3a28d0cb8b51" providerId="ADAL" clId="{98D1C14E-4FEB-4FF3-BA5E-84B492B1EFA1}" dt="2024-10-30T16:12:29.309" v="0" actId="20577"/>
        <pc:sldMkLst>
          <pc:docMk/>
          <pc:sldMk cId="2578626311" sldId="257"/>
        </pc:sldMkLst>
        <pc:graphicFrameChg chg="mod">
          <ac:chgData name="Elaine Ladyman" userId="631ad4eb-e9dd-4ef2-9d24-3a28d0cb8b51" providerId="ADAL" clId="{98D1C14E-4FEB-4FF3-BA5E-84B492B1EFA1}" dt="2024-10-30T16:12:29.309" v="0" actId="20577"/>
          <ac:graphicFrameMkLst>
            <pc:docMk/>
            <pc:sldMk cId="2578626311" sldId="257"/>
            <ac:graphicFrameMk id="7" creationId="{7E197D9B-3D31-4EB9-9C45-865800E49993}"/>
          </ac:graphicFrameMkLst>
        </pc:graphicFrameChg>
      </pc:sldChg>
      <pc:sldChg chg="addSp delSp modSp mod">
        <pc:chgData name="Elaine Ladyman" userId="631ad4eb-e9dd-4ef2-9d24-3a28d0cb8b51" providerId="ADAL" clId="{98D1C14E-4FEB-4FF3-BA5E-84B492B1EFA1}" dt="2024-10-30T16:15:39.368" v="73" actId="21"/>
        <pc:sldMkLst>
          <pc:docMk/>
          <pc:sldMk cId="0" sldId="261"/>
        </pc:sldMkLst>
        <pc:spChg chg="add del mod">
          <ac:chgData name="Elaine Ladyman" userId="631ad4eb-e9dd-4ef2-9d24-3a28d0cb8b51" providerId="ADAL" clId="{98D1C14E-4FEB-4FF3-BA5E-84B492B1EFA1}" dt="2024-10-30T16:15:39.368" v="73" actId="21"/>
          <ac:spMkLst>
            <pc:docMk/>
            <pc:sldMk cId="0" sldId="261"/>
            <ac:spMk id="7" creationId="{D326D55B-8249-2868-6458-F8C96E0A2AFD}"/>
          </ac:spMkLst>
        </pc:spChg>
        <pc:spChg chg="mod">
          <ac:chgData name="Elaine Ladyman" userId="631ad4eb-e9dd-4ef2-9d24-3a28d0cb8b51" providerId="ADAL" clId="{98D1C14E-4FEB-4FF3-BA5E-84B492B1EFA1}" dt="2024-10-30T16:13:31.730" v="1"/>
          <ac:spMkLst>
            <pc:docMk/>
            <pc:sldMk cId="0" sldId="261"/>
            <ac:spMk id="18" creationId="{AE0CA802-DEA8-6484-2391-E8CC77423107}"/>
          </ac:spMkLst>
        </pc:spChg>
      </pc:sldChg>
      <pc:sldChg chg="addSp modSp mod">
        <pc:chgData name="Elaine Ladyman" userId="631ad4eb-e9dd-4ef2-9d24-3a28d0cb8b51" providerId="ADAL" clId="{98D1C14E-4FEB-4FF3-BA5E-84B492B1EFA1}" dt="2024-10-30T16:18:47.837" v="96" actId="1076"/>
        <pc:sldMkLst>
          <pc:docMk/>
          <pc:sldMk cId="0" sldId="263"/>
        </pc:sldMkLst>
        <pc:spChg chg="mod">
          <ac:chgData name="Elaine Ladyman" userId="631ad4eb-e9dd-4ef2-9d24-3a28d0cb8b51" providerId="ADAL" clId="{98D1C14E-4FEB-4FF3-BA5E-84B492B1EFA1}" dt="2024-10-30T16:16:39.287" v="80" actId="1076"/>
          <ac:spMkLst>
            <pc:docMk/>
            <pc:sldMk cId="0" sldId="263"/>
            <ac:spMk id="4" creationId="{00000000-0000-0000-0000-000000000000}"/>
          </ac:spMkLst>
        </pc:spChg>
        <pc:spChg chg="mod">
          <ac:chgData name="Elaine Ladyman" userId="631ad4eb-e9dd-4ef2-9d24-3a28d0cb8b51" providerId="ADAL" clId="{98D1C14E-4FEB-4FF3-BA5E-84B492B1EFA1}" dt="2024-10-30T16:16:47.315" v="82" actId="1076"/>
          <ac:spMkLst>
            <pc:docMk/>
            <pc:sldMk cId="0" sldId="263"/>
            <ac:spMk id="5" creationId="{00000000-0000-0000-0000-000000000000}"/>
          </ac:spMkLst>
        </pc:spChg>
        <pc:spChg chg="mod">
          <ac:chgData name="Elaine Ladyman" userId="631ad4eb-e9dd-4ef2-9d24-3a28d0cb8b51" providerId="ADAL" clId="{98D1C14E-4FEB-4FF3-BA5E-84B492B1EFA1}" dt="2024-10-30T16:16:33.990" v="79" actId="1076"/>
          <ac:spMkLst>
            <pc:docMk/>
            <pc:sldMk cId="0" sldId="263"/>
            <ac:spMk id="6" creationId="{00000000-0000-0000-0000-000000000000}"/>
          </ac:spMkLst>
        </pc:spChg>
        <pc:spChg chg="mod">
          <ac:chgData name="Elaine Ladyman" userId="631ad4eb-e9dd-4ef2-9d24-3a28d0cb8b51" providerId="ADAL" clId="{98D1C14E-4FEB-4FF3-BA5E-84B492B1EFA1}" dt="2024-10-30T16:17:04.200" v="83" actId="1076"/>
          <ac:spMkLst>
            <pc:docMk/>
            <pc:sldMk cId="0" sldId="263"/>
            <ac:spMk id="7" creationId="{00000000-0000-0000-0000-000000000000}"/>
          </ac:spMkLst>
        </pc:spChg>
        <pc:spChg chg="mod">
          <ac:chgData name="Elaine Ladyman" userId="631ad4eb-e9dd-4ef2-9d24-3a28d0cb8b51" providerId="ADAL" clId="{98D1C14E-4FEB-4FF3-BA5E-84B492B1EFA1}" dt="2024-10-30T16:18:42.658" v="95" actId="1076"/>
          <ac:spMkLst>
            <pc:docMk/>
            <pc:sldMk cId="0" sldId="263"/>
            <ac:spMk id="8" creationId="{00000000-0000-0000-0000-000000000000}"/>
          </ac:spMkLst>
        </pc:spChg>
        <pc:spChg chg="mod">
          <ac:chgData name="Elaine Ladyman" userId="631ad4eb-e9dd-4ef2-9d24-3a28d0cb8b51" providerId="ADAL" clId="{98D1C14E-4FEB-4FF3-BA5E-84B492B1EFA1}" dt="2024-10-30T16:16:42.348" v="81" actId="1076"/>
          <ac:spMkLst>
            <pc:docMk/>
            <pc:sldMk cId="0" sldId="263"/>
            <ac:spMk id="9" creationId="{00000000-0000-0000-0000-000000000000}"/>
          </ac:spMkLst>
        </pc:spChg>
        <pc:spChg chg="mod">
          <ac:chgData name="Elaine Ladyman" userId="631ad4eb-e9dd-4ef2-9d24-3a28d0cb8b51" providerId="ADAL" clId="{98D1C14E-4FEB-4FF3-BA5E-84B492B1EFA1}" dt="2024-10-30T16:18:20.654" v="92" actId="14100"/>
          <ac:spMkLst>
            <pc:docMk/>
            <pc:sldMk cId="0" sldId="263"/>
            <ac:spMk id="10" creationId="{09FD0F86-7D5E-DAA4-A050-94ACE97FC5F8}"/>
          </ac:spMkLst>
        </pc:spChg>
        <pc:spChg chg="mod">
          <ac:chgData name="Elaine Ladyman" userId="631ad4eb-e9dd-4ef2-9d24-3a28d0cb8b51" providerId="ADAL" clId="{98D1C14E-4FEB-4FF3-BA5E-84B492B1EFA1}" dt="2024-10-30T16:18:34.266" v="94" actId="14100"/>
          <ac:spMkLst>
            <pc:docMk/>
            <pc:sldMk cId="0" sldId="263"/>
            <ac:spMk id="11" creationId="{0D85F248-5A03-8E05-1553-3F9B04A25DC8}"/>
          </ac:spMkLst>
        </pc:spChg>
        <pc:spChg chg="mod">
          <ac:chgData name="Elaine Ladyman" userId="631ad4eb-e9dd-4ef2-9d24-3a28d0cb8b51" providerId="ADAL" clId="{98D1C14E-4FEB-4FF3-BA5E-84B492B1EFA1}" dt="2024-10-30T16:17:15.031" v="84" actId="1076"/>
          <ac:spMkLst>
            <pc:docMk/>
            <pc:sldMk cId="0" sldId="263"/>
            <ac:spMk id="12" creationId="{19578BC6-E1D1-E4D6-77EA-9477A90E6BCD}"/>
          </ac:spMkLst>
        </pc:spChg>
        <pc:spChg chg="mod">
          <ac:chgData name="Elaine Ladyman" userId="631ad4eb-e9dd-4ef2-9d24-3a28d0cb8b51" providerId="ADAL" clId="{98D1C14E-4FEB-4FF3-BA5E-84B492B1EFA1}" dt="2024-10-30T16:17:28.654" v="85" actId="1076"/>
          <ac:spMkLst>
            <pc:docMk/>
            <pc:sldMk cId="0" sldId="263"/>
            <ac:spMk id="14" creationId="{AFB8F8E9-2D2A-6E12-EE3E-6DEBC296E5EC}"/>
          </ac:spMkLst>
        </pc:spChg>
        <pc:spChg chg="mod">
          <ac:chgData name="Elaine Ladyman" userId="631ad4eb-e9dd-4ef2-9d24-3a28d0cb8b51" providerId="ADAL" clId="{98D1C14E-4FEB-4FF3-BA5E-84B492B1EFA1}" dt="2024-10-30T16:18:07.237" v="91" actId="1076"/>
          <ac:spMkLst>
            <pc:docMk/>
            <pc:sldMk cId="0" sldId="263"/>
            <ac:spMk id="15" creationId="{B4E3F3E2-995D-915E-42DE-D0C12C2EE745}"/>
          </ac:spMkLst>
        </pc:spChg>
        <pc:spChg chg="add mod">
          <ac:chgData name="Elaine Ladyman" userId="631ad4eb-e9dd-4ef2-9d24-3a28d0cb8b51" providerId="ADAL" clId="{98D1C14E-4FEB-4FF3-BA5E-84B492B1EFA1}" dt="2024-10-30T16:18:47.837" v="96" actId="1076"/>
          <ac:spMkLst>
            <pc:docMk/>
            <pc:sldMk cId="0" sldId="263"/>
            <ac:spMk id="16" creationId="{D326D55B-8249-2868-6458-F8C96E0A2AFD}"/>
          </ac:spMkLst>
        </pc:spChg>
        <pc:grpChg chg="mod">
          <ac:chgData name="Elaine Ladyman" userId="631ad4eb-e9dd-4ef2-9d24-3a28d0cb8b51" providerId="ADAL" clId="{98D1C14E-4FEB-4FF3-BA5E-84B492B1EFA1}" dt="2024-10-30T16:18:23.864" v="93" actId="1076"/>
          <ac:grpSpMkLst>
            <pc:docMk/>
            <pc:sldMk cId="0" sldId="263"/>
            <ac:grpSpMk id="22" creationId="{B0FAAA15-B300-558B-E302-A7C21E0BA7AD}"/>
          </ac:grpSpMkLst>
        </pc:gr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29CAED-510E-4843-B697-94D48D2654B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A121E00-2B3F-4ADE-B880-77141A33F341}">
      <dgm:prSet custT="1"/>
      <dgm:spPr>
        <a:solidFill>
          <a:srgbClr val="0090D1"/>
        </a:solidFill>
        <a:ln>
          <a:noFill/>
        </a:ln>
      </dgm:spPr>
      <dgm:t>
        <a:bodyPr lIns="36000" rIns="612000"/>
        <a:lstStyle/>
        <a:p>
          <a:pPr algn="r">
            <a:lnSpc>
              <a:spcPct val="150000"/>
            </a:lnSpc>
          </a:pPr>
          <a:r>
            <a:rPr lang="en-GB" sz="1200" dirty="0">
              <a:solidFill>
                <a:srgbClr val="FFFFFF"/>
              </a:solidFill>
              <a:latin typeface="Lato"/>
              <a:cs typeface="Lato"/>
            </a:rPr>
            <a:t>Our leadership team </a:t>
          </a:r>
          <a:r>
            <a:rPr lang="en-GB" sz="1200" spc="-10" dirty="0">
              <a:solidFill>
                <a:srgbClr val="FFFFFF"/>
              </a:solidFill>
              <a:latin typeface="Lato"/>
              <a:cs typeface="Lato"/>
            </a:rPr>
            <a:t>drive </a:t>
          </a:r>
          <a:r>
            <a:rPr lang="en-GB" sz="1200" dirty="0">
              <a:solidFill>
                <a:srgbClr val="FFFFFF"/>
              </a:solidFill>
              <a:latin typeface="Lato"/>
              <a:cs typeface="Lato"/>
            </a:rPr>
            <a:t>our business forward with </a:t>
          </a:r>
          <a:r>
            <a:rPr lang="en-GB" sz="1200" spc="-25" dirty="0">
              <a:solidFill>
                <a:srgbClr val="FFFFFF"/>
              </a:solidFill>
              <a:latin typeface="Lato"/>
              <a:cs typeface="Lato"/>
            </a:rPr>
            <a:t>our </a:t>
          </a:r>
          <a:r>
            <a:rPr lang="en-GB" sz="1200" dirty="0">
              <a:solidFill>
                <a:srgbClr val="FFFFFF"/>
              </a:solidFill>
              <a:latin typeface="Lato"/>
              <a:cs typeface="Lato"/>
            </a:rPr>
            <a:t>shared</a:t>
          </a:r>
          <a:r>
            <a:rPr lang="en-GB" sz="1200" spc="-5" dirty="0">
              <a:solidFill>
                <a:srgbClr val="FFFFFF"/>
              </a:solidFill>
              <a:latin typeface="Lato"/>
              <a:cs typeface="Lato"/>
            </a:rPr>
            <a:t> </a:t>
          </a:r>
          <a:r>
            <a:rPr lang="en-GB" sz="1200" dirty="0">
              <a:solidFill>
                <a:srgbClr val="FFFFFF"/>
              </a:solidFill>
              <a:latin typeface="Lato"/>
              <a:cs typeface="Lato"/>
            </a:rPr>
            <a:t>vision</a:t>
          </a:r>
          <a:r>
            <a:rPr lang="en-GB" sz="1200" spc="-5" dirty="0">
              <a:solidFill>
                <a:srgbClr val="FFFFFF"/>
              </a:solidFill>
              <a:latin typeface="Lato"/>
              <a:cs typeface="Lato"/>
            </a:rPr>
            <a:t> </a:t>
          </a:r>
          <a:r>
            <a:rPr lang="en-GB" sz="1200" dirty="0">
              <a:solidFill>
                <a:srgbClr val="FFFFFF"/>
              </a:solidFill>
              <a:latin typeface="Lato"/>
              <a:cs typeface="Lato"/>
            </a:rPr>
            <a:t>in</a:t>
          </a:r>
          <a:r>
            <a:rPr lang="en-GB" sz="1200" spc="-5" dirty="0">
              <a:solidFill>
                <a:srgbClr val="FFFFFF"/>
              </a:solidFill>
              <a:latin typeface="Lato"/>
              <a:cs typeface="Lato"/>
            </a:rPr>
            <a:t> </a:t>
          </a:r>
          <a:r>
            <a:rPr lang="en-GB" sz="1200" dirty="0">
              <a:solidFill>
                <a:srgbClr val="FFFFFF"/>
              </a:solidFill>
              <a:latin typeface="Lato"/>
              <a:cs typeface="Lato"/>
            </a:rPr>
            <a:t>mind.</a:t>
          </a:r>
          <a:r>
            <a:rPr lang="en-GB" sz="1200" spc="-5" dirty="0">
              <a:solidFill>
                <a:srgbClr val="FFFFFF"/>
              </a:solidFill>
              <a:latin typeface="Lato"/>
              <a:cs typeface="Lato"/>
            </a:rPr>
            <a:t> </a:t>
          </a:r>
          <a:r>
            <a:rPr lang="en-GB" sz="1200" dirty="0">
              <a:solidFill>
                <a:srgbClr val="FFFFFF"/>
              </a:solidFill>
              <a:latin typeface="Lato"/>
              <a:cs typeface="Lato"/>
            </a:rPr>
            <a:t>They </a:t>
          </a:r>
          <a:r>
            <a:rPr lang="en-GB" sz="1200" spc="-25" dirty="0">
              <a:solidFill>
                <a:srgbClr val="FFFFFF"/>
              </a:solidFill>
              <a:latin typeface="Lato"/>
              <a:cs typeface="Lato"/>
            </a:rPr>
            <a:t>are </a:t>
          </a:r>
          <a:r>
            <a:rPr lang="en-GB" sz="1200" dirty="0">
              <a:solidFill>
                <a:srgbClr val="FFFFFF"/>
              </a:solidFill>
              <a:latin typeface="Lato"/>
              <a:cs typeface="Lato"/>
            </a:rPr>
            <a:t>agile, responsive</a:t>
          </a:r>
          <a:r>
            <a:rPr lang="en-GB" sz="1200" spc="-55" dirty="0">
              <a:solidFill>
                <a:srgbClr val="FFFFFF"/>
              </a:solidFill>
              <a:latin typeface="Lato"/>
              <a:cs typeface="Lato"/>
            </a:rPr>
            <a:t> </a:t>
          </a:r>
          <a:r>
            <a:rPr lang="en-GB" sz="1200" dirty="0">
              <a:solidFill>
                <a:srgbClr val="FFFFFF"/>
              </a:solidFill>
              <a:latin typeface="Lato"/>
              <a:cs typeface="Lato"/>
            </a:rPr>
            <a:t>and</a:t>
          </a:r>
          <a:r>
            <a:rPr lang="en-GB" sz="1200" spc="-55" dirty="0">
              <a:solidFill>
                <a:srgbClr val="FFFFFF"/>
              </a:solidFill>
              <a:latin typeface="Lato"/>
              <a:cs typeface="Lato"/>
            </a:rPr>
            <a:t> </a:t>
          </a:r>
          <a:r>
            <a:rPr lang="en-GB" sz="1200" spc="-10" dirty="0">
              <a:solidFill>
                <a:srgbClr val="FFFFFF"/>
              </a:solidFill>
              <a:latin typeface="Lato"/>
              <a:cs typeface="Lato"/>
            </a:rPr>
            <a:t>committed </a:t>
          </a:r>
          <a:r>
            <a:rPr lang="en-GB" sz="1200" dirty="0">
              <a:solidFill>
                <a:srgbClr val="FFFFFF"/>
              </a:solidFill>
              <a:latin typeface="Lato"/>
              <a:cs typeface="Lato"/>
            </a:rPr>
            <a:t>to our clients’ </a:t>
          </a:r>
          <a:r>
            <a:rPr lang="en-GB" sz="1200" spc="-10" dirty="0">
              <a:solidFill>
                <a:srgbClr val="FFFFFF"/>
              </a:solidFill>
              <a:latin typeface="Lato"/>
              <a:cs typeface="Lato"/>
            </a:rPr>
            <a:t>needs.</a:t>
          </a:r>
          <a:endParaRPr lang="en-GB" sz="1200" dirty="0">
            <a:solidFill>
              <a:schemeClr val="bg1"/>
            </a:solidFill>
          </a:endParaRPr>
        </a:p>
      </dgm:t>
    </dgm:pt>
    <dgm:pt modelId="{85A4FAA1-09DF-4498-A800-97E073EC8442}" type="sibTrans" cxnId="{2413A503-5381-4079-B876-B1F212E99E52}">
      <dgm:prSet/>
      <dgm:spPr/>
      <dgm:t>
        <a:bodyPr/>
        <a:lstStyle/>
        <a:p>
          <a:endParaRPr lang="en-GB"/>
        </a:p>
      </dgm:t>
    </dgm:pt>
    <dgm:pt modelId="{5C8902CF-F83E-4B9F-89E4-C8EA5B02A2C9}" type="parTrans" cxnId="{2413A503-5381-4079-B876-B1F212E99E52}">
      <dgm:prSet/>
      <dgm:spPr/>
      <dgm:t>
        <a:bodyPr/>
        <a:lstStyle/>
        <a:p>
          <a:endParaRPr lang="en-GB"/>
        </a:p>
      </dgm:t>
    </dgm:pt>
    <dgm:pt modelId="{68B9F91D-69D7-4B18-B965-24B0989CE2AD}" type="pres">
      <dgm:prSet presAssocID="{9E29CAED-510E-4843-B697-94D48D2654B2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9CD02917-6DC6-4335-AD9F-586F499CF71A}" type="pres">
      <dgm:prSet presAssocID="{BA121E00-2B3F-4ADE-B880-77141A33F341}" presName="circle1" presStyleLbl="node1" presStyleIdx="0" presStyleCnt="1" custLinFactNeighborX="-22901" custLinFactNeighborY="-2281"/>
      <dgm:spPr>
        <a:solidFill>
          <a:srgbClr val="0090D1"/>
        </a:solidFill>
        <a:ln>
          <a:noFill/>
        </a:ln>
      </dgm:spPr>
    </dgm:pt>
    <dgm:pt modelId="{40FB048E-31EC-40B4-81B7-C7BA62F9AAF8}" type="pres">
      <dgm:prSet presAssocID="{BA121E00-2B3F-4ADE-B880-77141A33F341}" presName="space" presStyleCnt="0"/>
      <dgm:spPr/>
    </dgm:pt>
    <dgm:pt modelId="{F7D2C4B8-2A33-4AF3-A56D-6585599F26DF}" type="pres">
      <dgm:prSet presAssocID="{BA121E00-2B3F-4ADE-B880-77141A33F341}" presName="rect1" presStyleLbl="alignAcc1" presStyleIdx="0" presStyleCnt="1" custScaleX="142857" custLinFactNeighborY="-4870"/>
      <dgm:spPr/>
    </dgm:pt>
    <dgm:pt modelId="{AF2388FF-F7A7-464E-A78E-B2F5312915BD}" type="pres">
      <dgm:prSet presAssocID="{BA121E00-2B3F-4ADE-B880-77141A33F341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2413A503-5381-4079-B876-B1F212E99E52}" srcId="{9E29CAED-510E-4843-B697-94D48D2654B2}" destId="{BA121E00-2B3F-4ADE-B880-77141A33F341}" srcOrd="0" destOrd="0" parTransId="{5C8902CF-F83E-4B9F-89E4-C8EA5B02A2C9}" sibTransId="{85A4FAA1-09DF-4498-A800-97E073EC8442}"/>
    <dgm:cxn modelId="{6A9D2653-74F8-47F8-A3BB-70CAE4CAE88C}" type="presOf" srcId="{BA121E00-2B3F-4ADE-B880-77141A33F341}" destId="{AF2388FF-F7A7-464E-A78E-B2F5312915BD}" srcOrd="1" destOrd="0" presId="urn:microsoft.com/office/officeart/2005/8/layout/target3"/>
    <dgm:cxn modelId="{69FE8397-D335-40B6-AC63-03E1BA59AB1E}" type="presOf" srcId="{BA121E00-2B3F-4ADE-B880-77141A33F341}" destId="{F7D2C4B8-2A33-4AF3-A56D-6585599F26DF}" srcOrd="0" destOrd="0" presId="urn:microsoft.com/office/officeart/2005/8/layout/target3"/>
    <dgm:cxn modelId="{AC977EC2-863E-4E65-8CB0-13A9AE285ECC}" type="presOf" srcId="{9E29CAED-510E-4843-B697-94D48D2654B2}" destId="{68B9F91D-69D7-4B18-B965-24B0989CE2AD}" srcOrd="0" destOrd="0" presId="urn:microsoft.com/office/officeart/2005/8/layout/target3"/>
    <dgm:cxn modelId="{91E6AA8C-C4FC-484E-BA1E-41C979B4ABD5}" type="presParOf" srcId="{68B9F91D-69D7-4B18-B965-24B0989CE2AD}" destId="{9CD02917-6DC6-4335-AD9F-586F499CF71A}" srcOrd="0" destOrd="0" presId="urn:microsoft.com/office/officeart/2005/8/layout/target3"/>
    <dgm:cxn modelId="{CBFB4CAC-A158-4583-A98B-CB3297BCD3E1}" type="presParOf" srcId="{68B9F91D-69D7-4B18-B965-24B0989CE2AD}" destId="{40FB048E-31EC-40B4-81B7-C7BA62F9AAF8}" srcOrd="1" destOrd="0" presId="urn:microsoft.com/office/officeart/2005/8/layout/target3"/>
    <dgm:cxn modelId="{8C6EB900-FA29-4BDB-9209-435954B7AF83}" type="presParOf" srcId="{68B9F91D-69D7-4B18-B965-24B0989CE2AD}" destId="{F7D2C4B8-2A33-4AF3-A56D-6585599F26DF}" srcOrd="2" destOrd="0" presId="urn:microsoft.com/office/officeart/2005/8/layout/target3"/>
    <dgm:cxn modelId="{BE99D625-8A39-49FA-8EF1-74FA0166B5C5}" type="presParOf" srcId="{68B9F91D-69D7-4B18-B965-24B0989CE2AD}" destId="{AF2388FF-F7A7-464E-A78E-B2F5312915BD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29CAED-510E-4843-B697-94D48D2654B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A121E00-2B3F-4ADE-B880-77141A33F341}">
      <dgm:prSet custT="1"/>
      <dgm:spPr>
        <a:solidFill>
          <a:srgbClr val="0090D1"/>
        </a:solidFill>
        <a:ln>
          <a:noFill/>
        </a:ln>
      </dgm:spPr>
      <dgm:t>
        <a:bodyPr lIns="36000" rIns="612000"/>
        <a:lstStyle/>
        <a:p>
          <a:pPr algn="r">
            <a:lnSpc>
              <a:spcPct val="150000"/>
            </a:lnSpc>
            <a:spcAft>
              <a:spcPts val="1200"/>
            </a:spcAft>
          </a:pPr>
          <a:r>
            <a:rPr lang="en-GB" sz="1200" dirty="0">
              <a:solidFill>
                <a:schemeClr val="bg1"/>
              </a:solidFill>
              <a:effectLst/>
              <a:latin typeface="Lato Light" panose="020F0302020204030203" pitchFamily="34" charset="77"/>
            </a:rPr>
            <a:t>We are confident that our solutions are the most competitive in terms of costs and service excellence, but we provide like for like quotes if we’re put to the challenge.</a:t>
          </a:r>
          <a:endParaRPr lang="en-GB" sz="1200" dirty="0">
            <a:solidFill>
              <a:schemeClr val="bg1"/>
            </a:solidFill>
          </a:endParaRPr>
        </a:p>
      </dgm:t>
    </dgm:pt>
    <dgm:pt modelId="{85A4FAA1-09DF-4498-A800-97E073EC8442}" type="sibTrans" cxnId="{2413A503-5381-4079-B876-B1F212E99E52}">
      <dgm:prSet/>
      <dgm:spPr/>
      <dgm:t>
        <a:bodyPr/>
        <a:lstStyle/>
        <a:p>
          <a:endParaRPr lang="en-GB"/>
        </a:p>
      </dgm:t>
    </dgm:pt>
    <dgm:pt modelId="{5C8902CF-F83E-4B9F-89E4-C8EA5B02A2C9}" type="parTrans" cxnId="{2413A503-5381-4079-B876-B1F212E99E52}">
      <dgm:prSet/>
      <dgm:spPr/>
      <dgm:t>
        <a:bodyPr/>
        <a:lstStyle/>
        <a:p>
          <a:endParaRPr lang="en-GB"/>
        </a:p>
      </dgm:t>
    </dgm:pt>
    <dgm:pt modelId="{68B9F91D-69D7-4B18-B965-24B0989CE2AD}" type="pres">
      <dgm:prSet presAssocID="{9E29CAED-510E-4843-B697-94D48D2654B2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9CD02917-6DC6-4335-AD9F-586F499CF71A}" type="pres">
      <dgm:prSet presAssocID="{BA121E00-2B3F-4ADE-B880-77141A33F341}" presName="circle1" presStyleLbl="node1" presStyleIdx="0" presStyleCnt="1" custLinFactNeighborX="-22901"/>
      <dgm:spPr>
        <a:solidFill>
          <a:srgbClr val="0090D1"/>
        </a:solidFill>
        <a:ln>
          <a:noFill/>
        </a:ln>
      </dgm:spPr>
    </dgm:pt>
    <dgm:pt modelId="{40FB048E-31EC-40B4-81B7-C7BA62F9AAF8}" type="pres">
      <dgm:prSet presAssocID="{BA121E00-2B3F-4ADE-B880-77141A33F341}" presName="space" presStyleCnt="0"/>
      <dgm:spPr/>
    </dgm:pt>
    <dgm:pt modelId="{F7D2C4B8-2A33-4AF3-A56D-6585599F26DF}" type="pres">
      <dgm:prSet presAssocID="{BA121E00-2B3F-4ADE-B880-77141A33F341}" presName="rect1" presStyleLbl="alignAcc1" presStyleIdx="0" presStyleCnt="1" custScaleX="142857"/>
      <dgm:spPr/>
    </dgm:pt>
    <dgm:pt modelId="{AF2388FF-F7A7-464E-A78E-B2F5312915BD}" type="pres">
      <dgm:prSet presAssocID="{BA121E00-2B3F-4ADE-B880-77141A33F341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2413A503-5381-4079-B876-B1F212E99E52}" srcId="{9E29CAED-510E-4843-B697-94D48D2654B2}" destId="{BA121E00-2B3F-4ADE-B880-77141A33F341}" srcOrd="0" destOrd="0" parTransId="{5C8902CF-F83E-4B9F-89E4-C8EA5B02A2C9}" sibTransId="{85A4FAA1-09DF-4498-A800-97E073EC8442}"/>
    <dgm:cxn modelId="{6A9D2653-74F8-47F8-A3BB-70CAE4CAE88C}" type="presOf" srcId="{BA121E00-2B3F-4ADE-B880-77141A33F341}" destId="{AF2388FF-F7A7-464E-A78E-B2F5312915BD}" srcOrd="1" destOrd="0" presId="urn:microsoft.com/office/officeart/2005/8/layout/target3"/>
    <dgm:cxn modelId="{69FE8397-D335-40B6-AC63-03E1BA59AB1E}" type="presOf" srcId="{BA121E00-2B3F-4ADE-B880-77141A33F341}" destId="{F7D2C4B8-2A33-4AF3-A56D-6585599F26DF}" srcOrd="0" destOrd="0" presId="urn:microsoft.com/office/officeart/2005/8/layout/target3"/>
    <dgm:cxn modelId="{AC977EC2-863E-4E65-8CB0-13A9AE285ECC}" type="presOf" srcId="{9E29CAED-510E-4843-B697-94D48D2654B2}" destId="{68B9F91D-69D7-4B18-B965-24B0989CE2AD}" srcOrd="0" destOrd="0" presId="urn:microsoft.com/office/officeart/2005/8/layout/target3"/>
    <dgm:cxn modelId="{91E6AA8C-C4FC-484E-BA1E-41C979B4ABD5}" type="presParOf" srcId="{68B9F91D-69D7-4B18-B965-24B0989CE2AD}" destId="{9CD02917-6DC6-4335-AD9F-586F499CF71A}" srcOrd="0" destOrd="0" presId="urn:microsoft.com/office/officeart/2005/8/layout/target3"/>
    <dgm:cxn modelId="{CBFB4CAC-A158-4583-A98B-CB3297BCD3E1}" type="presParOf" srcId="{68B9F91D-69D7-4B18-B965-24B0989CE2AD}" destId="{40FB048E-31EC-40B4-81B7-C7BA62F9AAF8}" srcOrd="1" destOrd="0" presId="urn:microsoft.com/office/officeart/2005/8/layout/target3"/>
    <dgm:cxn modelId="{8C6EB900-FA29-4BDB-9209-435954B7AF83}" type="presParOf" srcId="{68B9F91D-69D7-4B18-B965-24B0989CE2AD}" destId="{F7D2C4B8-2A33-4AF3-A56D-6585599F26DF}" srcOrd="2" destOrd="0" presId="urn:microsoft.com/office/officeart/2005/8/layout/target3"/>
    <dgm:cxn modelId="{BE99D625-8A39-49FA-8EF1-74FA0166B5C5}" type="presParOf" srcId="{68B9F91D-69D7-4B18-B965-24B0989CE2AD}" destId="{AF2388FF-F7A7-464E-A78E-B2F5312915BD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D02917-6DC6-4335-AD9F-586F499CF71A}">
      <dsp:nvSpPr>
        <dsp:cNvPr id="0" name=""/>
        <dsp:cNvSpPr/>
      </dsp:nvSpPr>
      <dsp:spPr>
        <a:xfrm>
          <a:off x="-653884" y="1"/>
          <a:ext cx="1847082" cy="1847082"/>
        </a:xfrm>
        <a:prstGeom prst="pie">
          <a:avLst>
            <a:gd name="adj1" fmla="val 5400000"/>
            <a:gd name="adj2" fmla="val 16200000"/>
          </a:avLst>
        </a:prstGeom>
        <a:solidFill>
          <a:srgbClr val="0090D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D2C4B8-2A33-4AF3-A56D-6585599F26DF}">
      <dsp:nvSpPr>
        <dsp:cNvPr id="0" name=""/>
        <dsp:cNvSpPr/>
      </dsp:nvSpPr>
      <dsp:spPr>
        <a:xfrm>
          <a:off x="230887" y="0"/>
          <a:ext cx="3078467" cy="1847082"/>
        </a:xfrm>
        <a:prstGeom prst="rect">
          <a:avLst/>
        </a:prstGeom>
        <a:solidFill>
          <a:srgbClr val="0090D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" tIns="45720" rIns="612000" bIns="45720" numCol="1" spcCol="1270" anchor="ctr" anchorCtr="0">
          <a:noAutofit/>
        </a:bodyPr>
        <a:lstStyle/>
        <a:p>
          <a:pPr marL="0" lvl="0" indent="0" algn="r" defTabSz="5334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rgbClr val="FFFFFF"/>
              </a:solidFill>
              <a:latin typeface="Lato"/>
              <a:cs typeface="Lato"/>
            </a:rPr>
            <a:t>Our leadership team </a:t>
          </a:r>
          <a:r>
            <a:rPr lang="en-GB" sz="1200" kern="1200" spc="-10" dirty="0">
              <a:solidFill>
                <a:srgbClr val="FFFFFF"/>
              </a:solidFill>
              <a:latin typeface="Lato"/>
              <a:cs typeface="Lato"/>
            </a:rPr>
            <a:t>drive </a:t>
          </a:r>
          <a:r>
            <a:rPr lang="en-GB" sz="1200" kern="1200" dirty="0">
              <a:solidFill>
                <a:srgbClr val="FFFFFF"/>
              </a:solidFill>
              <a:latin typeface="Lato"/>
              <a:cs typeface="Lato"/>
            </a:rPr>
            <a:t>our business forward with </a:t>
          </a:r>
          <a:r>
            <a:rPr lang="en-GB" sz="1200" kern="1200" spc="-25" dirty="0">
              <a:solidFill>
                <a:srgbClr val="FFFFFF"/>
              </a:solidFill>
              <a:latin typeface="Lato"/>
              <a:cs typeface="Lato"/>
            </a:rPr>
            <a:t>our </a:t>
          </a:r>
          <a:r>
            <a:rPr lang="en-GB" sz="1200" kern="1200" dirty="0">
              <a:solidFill>
                <a:srgbClr val="FFFFFF"/>
              </a:solidFill>
              <a:latin typeface="Lato"/>
              <a:cs typeface="Lato"/>
            </a:rPr>
            <a:t>shared</a:t>
          </a:r>
          <a:r>
            <a:rPr lang="en-GB" sz="1200" kern="1200" spc="-5" dirty="0">
              <a:solidFill>
                <a:srgbClr val="FFFFFF"/>
              </a:solidFill>
              <a:latin typeface="Lato"/>
              <a:cs typeface="Lato"/>
            </a:rPr>
            <a:t> </a:t>
          </a:r>
          <a:r>
            <a:rPr lang="en-GB" sz="1200" kern="1200" dirty="0">
              <a:solidFill>
                <a:srgbClr val="FFFFFF"/>
              </a:solidFill>
              <a:latin typeface="Lato"/>
              <a:cs typeface="Lato"/>
            </a:rPr>
            <a:t>vision</a:t>
          </a:r>
          <a:r>
            <a:rPr lang="en-GB" sz="1200" kern="1200" spc="-5" dirty="0">
              <a:solidFill>
                <a:srgbClr val="FFFFFF"/>
              </a:solidFill>
              <a:latin typeface="Lato"/>
              <a:cs typeface="Lato"/>
            </a:rPr>
            <a:t> </a:t>
          </a:r>
          <a:r>
            <a:rPr lang="en-GB" sz="1200" kern="1200" dirty="0">
              <a:solidFill>
                <a:srgbClr val="FFFFFF"/>
              </a:solidFill>
              <a:latin typeface="Lato"/>
              <a:cs typeface="Lato"/>
            </a:rPr>
            <a:t>in</a:t>
          </a:r>
          <a:r>
            <a:rPr lang="en-GB" sz="1200" kern="1200" spc="-5" dirty="0">
              <a:solidFill>
                <a:srgbClr val="FFFFFF"/>
              </a:solidFill>
              <a:latin typeface="Lato"/>
              <a:cs typeface="Lato"/>
            </a:rPr>
            <a:t> </a:t>
          </a:r>
          <a:r>
            <a:rPr lang="en-GB" sz="1200" kern="1200" dirty="0">
              <a:solidFill>
                <a:srgbClr val="FFFFFF"/>
              </a:solidFill>
              <a:latin typeface="Lato"/>
              <a:cs typeface="Lato"/>
            </a:rPr>
            <a:t>mind.</a:t>
          </a:r>
          <a:r>
            <a:rPr lang="en-GB" sz="1200" kern="1200" spc="-5" dirty="0">
              <a:solidFill>
                <a:srgbClr val="FFFFFF"/>
              </a:solidFill>
              <a:latin typeface="Lato"/>
              <a:cs typeface="Lato"/>
            </a:rPr>
            <a:t> </a:t>
          </a:r>
          <a:r>
            <a:rPr lang="en-GB" sz="1200" kern="1200" dirty="0">
              <a:solidFill>
                <a:srgbClr val="FFFFFF"/>
              </a:solidFill>
              <a:latin typeface="Lato"/>
              <a:cs typeface="Lato"/>
            </a:rPr>
            <a:t>They </a:t>
          </a:r>
          <a:r>
            <a:rPr lang="en-GB" sz="1200" kern="1200" spc="-25" dirty="0">
              <a:solidFill>
                <a:srgbClr val="FFFFFF"/>
              </a:solidFill>
              <a:latin typeface="Lato"/>
              <a:cs typeface="Lato"/>
            </a:rPr>
            <a:t>are </a:t>
          </a:r>
          <a:r>
            <a:rPr lang="en-GB" sz="1200" kern="1200" dirty="0">
              <a:solidFill>
                <a:srgbClr val="FFFFFF"/>
              </a:solidFill>
              <a:latin typeface="Lato"/>
              <a:cs typeface="Lato"/>
            </a:rPr>
            <a:t>agile, responsive</a:t>
          </a:r>
          <a:r>
            <a:rPr lang="en-GB" sz="1200" kern="1200" spc="-55" dirty="0">
              <a:solidFill>
                <a:srgbClr val="FFFFFF"/>
              </a:solidFill>
              <a:latin typeface="Lato"/>
              <a:cs typeface="Lato"/>
            </a:rPr>
            <a:t> </a:t>
          </a:r>
          <a:r>
            <a:rPr lang="en-GB" sz="1200" kern="1200" dirty="0">
              <a:solidFill>
                <a:srgbClr val="FFFFFF"/>
              </a:solidFill>
              <a:latin typeface="Lato"/>
              <a:cs typeface="Lato"/>
            </a:rPr>
            <a:t>and</a:t>
          </a:r>
          <a:r>
            <a:rPr lang="en-GB" sz="1200" kern="1200" spc="-55" dirty="0">
              <a:solidFill>
                <a:srgbClr val="FFFFFF"/>
              </a:solidFill>
              <a:latin typeface="Lato"/>
              <a:cs typeface="Lato"/>
            </a:rPr>
            <a:t> </a:t>
          </a:r>
          <a:r>
            <a:rPr lang="en-GB" sz="1200" kern="1200" spc="-10" dirty="0">
              <a:solidFill>
                <a:srgbClr val="FFFFFF"/>
              </a:solidFill>
              <a:latin typeface="Lato"/>
              <a:cs typeface="Lato"/>
            </a:rPr>
            <a:t>committed </a:t>
          </a:r>
          <a:r>
            <a:rPr lang="en-GB" sz="1200" kern="1200" dirty="0">
              <a:solidFill>
                <a:srgbClr val="FFFFFF"/>
              </a:solidFill>
              <a:latin typeface="Lato"/>
              <a:cs typeface="Lato"/>
            </a:rPr>
            <a:t>to our clients’ </a:t>
          </a:r>
          <a:r>
            <a:rPr lang="en-GB" sz="1200" kern="1200" spc="-10" dirty="0">
              <a:solidFill>
                <a:srgbClr val="FFFFFF"/>
              </a:solidFill>
              <a:latin typeface="Lato"/>
              <a:cs typeface="Lato"/>
            </a:rPr>
            <a:t>needs.</a:t>
          </a:r>
          <a:endParaRPr lang="en-GB" sz="1200" kern="1200" dirty="0">
            <a:solidFill>
              <a:schemeClr val="bg1"/>
            </a:solidFill>
          </a:endParaRPr>
        </a:p>
      </dsp:txBody>
      <dsp:txXfrm>
        <a:off x="230887" y="0"/>
        <a:ext cx="3078467" cy="18470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D02917-6DC6-4335-AD9F-586F499CF71A}">
      <dsp:nvSpPr>
        <dsp:cNvPr id="0" name=""/>
        <dsp:cNvSpPr/>
      </dsp:nvSpPr>
      <dsp:spPr>
        <a:xfrm>
          <a:off x="-663469" y="465340"/>
          <a:ext cx="1874155" cy="1874155"/>
        </a:xfrm>
        <a:prstGeom prst="pie">
          <a:avLst>
            <a:gd name="adj1" fmla="val 5400000"/>
            <a:gd name="adj2" fmla="val 16200000"/>
          </a:avLst>
        </a:prstGeom>
        <a:solidFill>
          <a:srgbClr val="0090D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D2C4B8-2A33-4AF3-A56D-6585599F26DF}">
      <dsp:nvSpPr>
        <dsp:cNvPr id="0" name=""/>
        <dsp:cNvSpPr/>
      </dsp:nvSpPr>
      <dsp:spPr>
        <a:xfrm>
          <a:off x="234271" y="465340"/>
          <a:ext cx="3123589" cy="1874155"/>
        </a:xfrm>
        <a:prstGeom prst="rect">
          <a:avLst/>
        </a:prstGeom>
        <a:solidFill>
          <a:srgbClr val="0090D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" tIns="45720" rIns="612000" bIns="45720" numCol="1" spcCol="1270" anchor="ctr" anchorCtr="0">
          <a:noAutofit/>
        </a:bodyPr>
        <a:lstStyle/>
        <a:p>
          <a:pPr marL="0" lvl="0" indent="0" algn="r" defTabSz="533400">
            <a:lnSpc>
              <a:spcPct val="15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en-GB" sz="1200" kern="1200" dirty="0">
              <a:solidFill>
                <a:schemeClr val="bg1"/>
              </a:solidFill>
              <a:effectLst/>
              <a:latin typeface="Lato Light" panose="020F0302020204030203" pitchFamily="34" charset="77"/>
            </a:rPr>
            <a:t>We are confident that our solutions are the most competitive in terms of costs and service excellence, but we provide like for like quotes if we’re put to the challenge.</a:t>
          </a:r>
          <a:endParaRPr lang="en-GB" sz="1200" kern="1200" dirty="0">
            <a:solidFill>
              <a:schemeClr val="bg1"/>
            </a:solidFill>
          </a:endParaRPr>
        </a:p>
      </dsp:txBody>
      <dsp:txXfrm>
        <a:off x="234271" y="465340"/>
        <a:ext cx="3123589" cy="1874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9DDE4-8C7E-BB43-989C-AE42A0453AC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B7C78-6024-7547-A2B9-AEBAC2B1B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448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C456-E3BF-DF45-A166-7EA97F1E19E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36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_Dark">
    <p:bg>
      <p:bgPr>
        <a:solidFill>
          <a:srgbClr val="1A1E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C4387-0337-4837-B865-24F302E648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365" y="1665288"/>
            <a:ext cx="7637462" cy="2387600"/>
          </a:xfrm>
        </p:spPr>
        <p:txBody>
          <a:bodyPr anchor="b"/>
          <a:lstStyle>
            <a:lvl1pPr algn="l">
              <a:defRPr sz="6000">
                <a:solidFill>
                  <a:srgbClr val="D8841C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9736EF-39F6-43D0-93D8-C288ED91B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365" y="4144963"/>
            <a:ext cx="7637462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28A780-39BB-5E52-6F8C-DEC75B96D0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785" y="504007"/>
            <a:ext cx="1658850" cy="1643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885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075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A4A42-6509-4B49-95DA-8B5AD6A2B7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5365" y="512762"/>
            <a:ext cx="11150697" cy="11525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6598F-BA57-4F38-A700-2B1B61650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925540"/>
            <a:ext cx="6492874" cy="42752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DC1AAD-1D0A-4EF3-AFDE-1DF62E6BA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5365" y="1916113"/>
            <a:ext cx="4256087" cy="42846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B34B45-24E0-43A8-9648-E3D0A39FD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37BA-1C26-4221-83E9-49C0C40562D2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2A95D2-A4AA-44D9-85D9-4D7D9BD4E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7B926-5A17-434C-B84C-556A68E0F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22782-F268-439C-A693-BFA4A897B0B8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C20AE74-FE3C-6716-9530-33EF784D73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786" y="504007"/>
            <a:ext cx="912676" cy="90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765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803B6-743B-4453-9835-2D002CA1ED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5365" y="512762"/>
            <a:ext cx="11150698" cy="11525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AB8003-10F7-4C46-AD61-1C53664B27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1925539"/>
            <a:ext cx="6483447" cy="42752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3B4231-262C-4821-A618-88F5404B4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5365" y="1925540"/>
            <a:ext cx="4256087" cy="427523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351798-7BC2-4A02-A00B-F58BD7860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37BA-1C26-4221-83E9-49C0C40562D2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1FBDA5-04CC-4584-B5EB-482F4D894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BBF4E-6E5F-428F-87DF-99248311D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22782-F268-439C-A693-BFA4A897B0B8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7551090-440E-2B73-B9F8-8F5541056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786" y="504007"/>
            <a:ext cx="912676" cy="90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564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CC8838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650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917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150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70250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C4387-0337-4837-B865-24F302E648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365" y="1645853"/>
            <a:ext cx="7637462" cy="1818455"/>
          </a:xfrm>
        </p:spPr>
        <p:txBody>
          <a:bodyPr anchor="b"/>
          <a:lstStyle>
            <a:lvl1pPr algn="l">
              <a:defRPr sz="6000">
                <a:solidFill>
                  <a:srgbClr val="D8841C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9736EF-39F6-43D0-93D8-C288ED91B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365" y="3556384"/>
            <a:ext cx="7637462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C86BD60-A928-4879-8F07-59BFDC8C44DD}"/>
              </a:ext>
            </a:extLst>
          </p:cNvPr>
          <p:cNvSpPr/>
          <p:nvPr userDrawn="1"/>
        </p:nvSpPr>
        <p:spPr>
          <a:xfrm>
            <a:off x="0" y="0"/>
            <a:ext cx="12192000" cy="133221"/>
          </a:xfrm>
          <a:prstGeom prst="rect">
            <a:avLst/>
          </a:prstGeom>
          <a:solidFill>
            <a:srgbClr val="D88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DD9255-5A91-9317-C12E-E0F3A77595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786" y="504007"/>
            <a:ext cx="912676" cy="90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130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1C1BA4E-8B46-8E55-4D56-E736D22F82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365" y="1645853"/>
            <a:ext cx="7637462" cy="1818455"/>
          </a:xfrm>
        </p:spPr>
        <p:txBody>
          <a:bodyPr anchor="b">
            <a:normAutofit/>
          </a:bodyPr>
          <a:lstStyle>
            <a:lvl1pPr algn="l">
              <a:defRPr sz="4800" b="0">
                <a:solidFill>
                  <a:srgbClr val="D8841C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3247093-EBF1-BE90-B2DA-D5B36EE1F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365" y="3556384"/>
            <a:ext cx="7637462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C00622D-090B-D900-A7EC-E25EE2212B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786" y="504007"/>
            <a:ext cx="912676" cy="90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872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Slide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71589-31BF-44A7-9715-474FE1FB5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7" y="489744"/>
            <a:ext cx="11160125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8F2E12-8EA4-4375-8559-C44004BA5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7" y="3515520"/>
            <a:ext cx="11160125" cy="135413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4947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6D1756-2D85-4B08-8C7B-31F6CECA5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37BA-1C26-4221-83E9-49C0C40562D2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763BD-A708-47F2-B514-615EC1C75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BEA58-6915-44B3-9820-882E3EF6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22782-F268-439C-A693-BFA4A897B0B8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C9CF02-B4BB-4388-2491-DFADC40D03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786" y="504007"/>
            <a:ext cx="912676" cy="90437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F4109BE-59F2-8518-0CB5-150640755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7" y="1665288"/>
            <a:ext cx="11160125" cy="823913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289EDF3-14A1-DB1F-220B-182BEDFD058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515937" y="2662240"/>
            <a:ext cx="11160125" cy="1354136"/>
          </a:xfrm>
        </p:spPr>
        <p:txBody>
          <a:bodyPr/>
          <a:lstStyle>
            <a:lvl1pPr marL="0" indent="0">
              <a:buNone/>
              <a:defRPr sz="2400">
                <a:solidFill>
                  <a:srgbClr val="1A1E51"/>
                </a:solidFill>
              </a:defRPr>
            </a:lvl1pPr>
            <a:lvl2pPr marL="457200" indent="0">
              <a:buNone/>
              <a:defRPr sz="2000">
                <a:solidFill>
                  <a:srgbClr val="1A1E51"/>
                </a:solidFill>
              </a:defRPr>
            </a:lvl2pPr>
            <a:lvl3pPr marL="914400" indent="0">
              <a:buNone/>
              <a:defRPr sz="1800">
                <a:solidFill>
                  <a:srgbClr val="1A1E51"/>
                </a:solidFill>
              </a:defRPr>
            </a:lvl3pPr>
            <a:lvl4pPr marL="1371600" indent="0">
              <a:buNone/>
              <a:defRPr sz="1600">
                <a:solidFill>
                  <a:srgbClr val="1A1E51"/>
                </a:solidFill>
              </a:defRPr>
            </a:lvl4pPr>
            <a:lvl5pPr marL="1828800" indent="0">
              <a:buNone/>
              <a:defRPr sz="1600">
                <a:solidFill>
                  <a:srgbClr val="1A1E51"/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4449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FA03C-4908-4ACD-8F7A-C58E3CF099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259CD-3C22-4E00-AC33-607F14B37A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364" y="1916113"/>
            <a:ext cx="5503863" cy="4260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E4E9DB-3175-4B53-9289-40029B6EC0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916113"/>
            <a:ext cx="5503863" cy="4260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1D8ED2-2B72-4761-9431-C300D0408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37BA-1C26-4221-83E9-49C0C40562D2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10838C-A0AC-4ED0-BB40-E217CDF2E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00F15B-1820-40AA-BF31-75C02407E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22782-F268-439C-A693-BFA4A897B0B8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CAF5D34-56C6-C52A-2E33-F2C152254E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786" y="504007"/>
            <a:ext cx="912676" cy="90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57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_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39868-E92A-4365-8492-30C5E38D91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5365" y="512763"/>
            <a:ext cx="11150697" cy="11525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E09B7F-E90D-4D7C-AD6D-EF7C2018C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364" y="1916112"/>
            <a:ext cx="5400000" cy="591417"/>
          </a:xfrm>
        </p:spPr>
        <p:txBody>
          <a:bodyPr anchor="b">
            <a:normAutofit/>
          </a:bodyPr>
          <a:lstStyle>
            <a:lvl1pPr marL="0" indent="0">
              <a:buNone/>
              <a:defRPr sz="22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D8833-0723-466A-A367-310F89EB1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5364" y="2658359"/>
            <a:ext cx="5400000" cy="3531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2A15DE-AC69-4BE2-B519-51D4F73D8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6063" y="1916112"/>
            <a:ext cx="5400000" cy="591417"/>
          </a:xfrm>
        </p:spPr>
        <p:txBody>
          <a:bodyPr anchor="b">
            <a:normAutofit/>
          </a:bodyPr>
          <a:lstStyle>
            <a:lvl1pPr marL="0" indent="0">
              <a:buNone/>
              <a:defRPr sz="22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FED755-CA42-4010-BCEE-86F9F4FFCB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6063" y="2658359"/>
            <a:ext cx="5400000" cy="3531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7E6B7F-FAC5-48C3-8DAB-FBFEEC802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37BA-1C26-4221-83E9-49C0C40562D2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C4FB3B-C738-4137-8878-31419B97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140D64-95E2-4CB6-8088-0AB2179B8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22782-F268-439C-A693-BFA4A897B0B8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52BFF85-BB38-F137-7B9B-3DE441E816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786" y="504007"/>
            <a:ext cx="912676" cy="90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057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_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39868-E92A-4365-8492-30C5E38D91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5364" y="512762"/>
            <a:ext cx="11150698" cy="11525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E09B7F-E90D-4D7C-AD6D-EF7C2018C3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25364" y="1916112"/>
            <a:ext cx="3456000" cy="591417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D8833-0723-466A-A367-310F89EB1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5364" y="2658359"/>
            <a:ext cx="3456000" cy="3531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2A15DE-AC69-4BE2-B519-51D4F73D891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372713" y="1916112"/>
            <a:ext cx="3456000" cy="591417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FED755-CA42-4010-BCEE-86F9F4FFCB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372713" y="2658359"/>
            <a:ext cx="3456000" cy="3531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7E6B7F-FAC5-48C3-8DAB-FBFEEC802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37BA-1C26-4221-83E9-49C0C40562D2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C4FB3B-C738-4137-8878-31419B97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140D64-95E2-4CB6-8088-0AB2179B8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22782-F268-439C-A693-BFA4A897B0B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DA7D5AD4-9A05-4756-B521-4D2CD2FB8A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20063" y="1916112"/>
            <a:ext cx="3456000" cy="591417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C4664F02-A574-4F49-9160-1C9022B395C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20063" y="2658359"/>
            <a:ext cx="3456000" cy="3531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D9F1056-5A6E-F7A4-2B83-86B8612CA4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786" y="504007"/>
            <a:ext cx="912676" cy="90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578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46A91-2DE5-41D7-9B59-7395C12456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13C225-A077-4CE4-8F69-8C41C2612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37BA-1C26-4221-83E9-49C0C40562D2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A20531-F30F-4DDA-8ACB-6D69F32A1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46FDB7-ED50-4B73-80EC-29BA82A52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22782-F268-439C-A693-BFA4A897B0B8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41F2DF-B3A1-CF7D-200B-96096E8EFD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786" y="504007"/>
            <a:ext cx="912676" cy="90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04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D4A688-4B4C-4980-B610-C92A82974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364" y="512763"/>
            <a:ext cx="11150699" cy="1152525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B1AAC-BD46-4ACC-ACCC-FE67B91AC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364" y="1916113"/>
            <a:ext cx="11150699" cy="42608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4EAD3-EF82-404F-84DC-37405AF51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365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37BA-1C26-4221-83E9-49C0C40562D2}" type="datetimeFigureOut">
              <a:rPr lang="en-GB" smtClean="0"/>
              <a:pPr/>
              <a:t>30/10/2024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E554C-B793-412E-813D-9BF3A5CBF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1D04E-5E11-44A9-8890-F5B5094AD0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32862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22782-F268-439C-A693-BFA4A897B0B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E04460-0365-4D03-9A5A-CB2910085A86}"/>
              </a:ext>
            </a:extLst>
          </p:cNvPr>
          <p:cNvSpPr/>
          <p:nvPr userDrawn="1"/>
        </p:nvSpPr>
        <p:spPr>
          <a:xfrm>
            <a:off x="0" y="3304"/>
            <a:ext cx="12192000" cy="133221"/>
          </a:xfrm>
          <a:prstGeom prst="rect">
            <a:avLst/>
          </a:prstGeom>
          <a:solidFill>
            <a:srgbClr val="D88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40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9" r:id="rId3"/>
    <p:sldLayoutId id="2147483651" r:id="rId4"/>
    <p:sldLayoutId id="2147483650" r:id="rId5"/>
    <p:sldLayoutId id="2147483652" r:id="rId6"/>
    <p:sldLayoutId id="2147483653" r:id="rId7"/>
    <p:sldLayoutId id="2147483660" r:id="rId8"/>
    <p:sldLayoutId id="2147483654" r:id="rId9"/>
    <p:sldLayoutId id="2147483655" r:id="rId10"/>
    <p:sldLayoutId id="2147483656" r:id="rId11"/>
    <p:sldLayoutId id="2147483657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D8841C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40000" indent="-27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10000" indent="-27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27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350000" indent="-27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1049" userDrawn="1">
          <p15:clr>
            <a:srgbClr val="F26B43"/>
          </p15:clr>
        </p15:guide>
        <p15:guide id="5" orient="horz" pos="1207" userDrawn="1">
          <p15:clr>
            <a:srgbClr val="F26B43"/>
          </p15:clr>
        </p15:guide>
        <p15:guide id="6" orient="horz" pos="3906" userDrawn="1">
          <p15:clr>
            <a:srgbClr val="F26B43"/>
          </p15:clr>
        </p15:guide>
        <p15:guide id="7" orient="horz" pos="399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nntech-it.com/" TargetMode="External"/><Relationship Id="rId2" Type="http://schemas.openxmlformats.org/officeDocument/2006/relationships/hyperlink" Target="mailto:hello@penntech-it.com" TargetMode="Externa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hyperlink" Target="mailto:craig.summers@penntech-it.com" TargetMode="External"/><Relationship Id="rId3" Type="http://schemas.openxmlformats.org/officeDocument/2006/relationships/image" Target="../media/image3.png"/><Relationship Id="rId7" Type="http://schemas.openxmlformats.org/officeDocument/2006/relationships/diagramLayout" Target="../diagrams/layout1.xml"/><Relationship Id="rId12" Type="http://schemas.openxmlformats.org/officeDocument/2006/relationships/hyperlink" Target="mailto:lewis.pennell@penntech-it.com" TargetMode="Externa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6" Type="http://schemas.openxmlformats.org/officeDocument/2006/relationships/diagramData" Target="../diagrams/data1.xml"/><Relationship Id="rId11" Type="http://schemas.openxmlformats.org/officeDocument/2006/relationships/image" Target="../media/image1.png"/><Relationship Id="rId5" Type="http://schemas.openxmlformats.org/officeDocument/2006/relationships/image" Target="../media/image5.png"/><Relationship Id="rId15" Type="http://schemas.openxmlformats.org/officeDocument/2006/relationships/hyperlink" Target="mailto:elaine.ladyman@penntech-it.com" TargetMode="External"/><Relationship Id="rId10" Type="http://schemas.microsoft.com/office/2007/relationships/diagramDrawing" Target="../diagrams/drawing1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1.xml"/><Relationship Id="rId14" Type="http://schemas.openxmlformats.org/officeDocument/2006/relationships/hyperlink" Target="mailto:aig.summers@penntech-it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43D81AF-1B68-4FDB-B9D6-5FCB633A83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365" y="1854437"/>
            <a:ext cx="7917880" cy="209371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3000"/>
              </a:spcAft>
            </a:pPr>
            <a:r>
              <a:rPr lang="en-GB" sz="4800" dirty="0">
                <a:solidFill>
                  <a:srgbClr val="0090D1"/>
                </a:solidFill>
              </a:rPr>
              <a:t>Strategic, Scalable </a:t>
            </a:r>
            <a:br>
              <a:rPr lang="en-GB" sz="4800" dirty="0">
                <a:solidFill>
                  <a:srgbClr val="0090D1"/>
                </a:solidFill>
              </a:rPr>
            </a:br>
            <a:r>
              <a:rPr lang="en-GB" sz="4800" dirty="0">
                <a:solidFill>
                  <a:srgbClr val="0090D1"/>
                </a:solidFill>
              </a:rPr>
              <a:t>IT Solutions for Business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sz="3600" b="0" dirty="0">
                <a:solidFill>
                  <a:schemeClr val="bg1"/>
                </a:solidFill>
              </a:rPr>
              <a:t>Bespoke. Solutions. Delivered.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14A17A-A372-1D35-B56C-4BF344B99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2827" y="3124060"/>
            <a:ext cx="3503808" cy="350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692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E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364" y="647258"/>
            <a:ext cx="1115069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Cloud </a:t>
            </a:r>
            <a:r>
              <a:rPr sz="3200" spc="-10" dirty="0"/>
              <a:t>Solutions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1734" y="1688480"/>
            <a:ext cx="242824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C8838"/>
                </a:solidFill>
                <a:latin typeface="Lato"/>
                <a:cs typeface="Lato"/>
              </a:rPr>
              <a:t>Cloud</a:t>
            </a:r>
            <a:r>
              <a:rPr sz="1800" b="1" spc="-25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sz="1800" b="1" spc="-10" dirty="0">
                <a:solidFill>
                  <a:srgbClr val="CC8838"/>
                </a:solidFill>
                <a:latin typeface="Lato"/>
                <a:cs typeface="Lato"/>
              </a:rPr>
              <a:t>Solutions</a:t>
            </a:r>
            <a:endParaRPr sz="1800" dirty="0">
              <a:latin typeface="Lato"/>
              <a:cs typeface="La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1734" y="2304688"/>
            <a:ext cx="2546985" cy="132016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445770">
              <a:lnSpc>
                <a:spcPts val="1500"/>
              </a:lnSpc>
              <a:spcBef>
                <a:spcPts val="200"/>
              </a:spcBef>
            </a:pP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How</a:t>
            </a:r>
            <a:r>
              <a:rPr sz="1200" spc="-1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do</a:t>
            </a:r>
            <a:r>
              <a:rPr sz="1200" spc="-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you</a:t>
            </a:r>
            <a:r>
              <a:rPr sz="1200" spc="-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know</a:t>
            </a:r>
            <a:r>
              <a:rPr sz="1200" spc="-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Lato"/>
                <a:cs typeface="Lato"/>
              </a:rPr>
              <a:t>whether </a:t>
            </a: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the cloud is the right </a:t>
            </a:r>
            <a:r>
              <a:rPr sz="1200" spc="-10" dirty="0">
                <a:solidFill>
                  <a:srgbClr val="FFFFFF"/>
                </a:solidFill>
                <a:latin typeface="Lato"/>
                <a:cs typeface="Lato"/>
              </a:rPr>
              <a:t>solution </a:t>
            </a: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for</a:t>
            </a:r>
            <a:r>
              <a:rPr sz="1200" spc="-10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your</a:t>
            </a:r>
            <a:r>
              <a:rPr sz="1200" spc="-10" dirty="0">
                <a:solidFill>
                  <a:srgbClr val="FFFFFF"/>
                </a:solidFill>
                <a:latin typeface="Lato"/>
                <a:cs typeface="Lato"/>
              </a:rPr>
              <a:t> business?</a:t>
            </a:r>
            <a:endParaRPr sz="1200" dirty="0">
              <a:latin typeface="Lato"/>
              <a:cs typeface="Lato"/>
            </a:endParaRPr>
          </a:p>
          <a:p>
            <a:pPr marL="12700" marR="5080">
              <a:lnSpc>
                <a:spcPts val="1500"/>
              </a:lnSpc>
              <a:spcBef>
                <a:spcPts val="1135"/>
              </a:spcBef>
            </a:pP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Penntech</a:t>
            </a:r>
            <a:r>
              <a:rPr sz="1200" spc="-1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Solutions</a:t>
            </a:r>
            <a:r>
              <a:rPr sz="1200" spc="-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is</a:t>
            </a:r>
            <a:r>
              <a:rPr sz="1200" spc="-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here</a:t>
            </a:r>
            <a:r>
              <a:rPr sz="1200" spc="-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to </a:t>
            </a:r>
            <a:r>
              <a:rPr sz="1200" spc="-20" dirty="0">
                <a:solidFill>
                  <a:srgbClr val="FFFFFF"/>
                </a:solidFill>
                <a:latin typeface="Lato"/>
                <a:cs typeface="Lato"/>
              </a:rPr>
              <a:t>take </a:t>
            </a: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the confusion out of the cloud </a:t>
            </a:r>
            <a:r>
              <a:rPr sz="1200" spc="-25" dirty="0">
                <a:solidFill>
                  <a:srgbClr val="FFFFFF"/>
                </a:solidFill>
                <a:latin typeface="Lato"/>
                <a:cs typeface="Lato"/>
              </a:rPr>
              <a:t>and </a:t>
            </a: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put</a:t>
            </a:r>
            <a:r>
              <a:rPr sz="1200" spc="-1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your</a:t>
            </a:r>
            <a:r>
              <a:rPr sz="1200" spc="-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business on</a:t>
            </a:r>
            <a:r>
              <a:rPr sz="1200" spc="-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the</a:t>
            </a:r>
            <a:r>
              <a:rPr sz="1200" spc="-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right </a:t>
            </a:r>
            <a:r>
              <a:rPr sz="1200" spc="-10" dirty="0">
                <a:solidFill>
                  <a:srgbClr val="FFFFFF"/>
                </a:solidFill>
                <a:latin typeface="Lato"/>
                <a:cs typeface="Lato"/>
              </a:rPr>
              <a:t>path.</a:t>
            </a:r>
            <a:endParaRPr sz="1200" dirty="0">
              <a:latin typeface="Lato"/>
              <a:cs typeface="La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60141" y="3352943"/>
            <a:ext cx="2538095" cy="3048912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>
              <a:spcAft>
                <a:spcPts val="200"/>
              </a:spcAft>
            </a:pPr>
            <a:r>
              <a:rPr sz="1400" b="1" dirty="0">
                <a:solidFill>
                  <a:srgbClr val="CC8838"/>
                </a:solidFill>
                <a:latin typeface="Lato"/>
                <a:cs typeface="Lato"/>
              </a:rPr>
              <a:t>Cloud</a:t>
            </a:r>
            <a:r>
              <a:rPr sz="1400" b="1" spc="-25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sz="1400" b="1" spc="-10" dirty="0">
                <a:solidFill>
                  <a:srgbClr val="CC8838"/>
                </a:solidFill>
                <a:latin typeface="Lato"/>
                <a:cs typeface="Lato"/>
              </a:rPr>
              <a:t>Email</a:t>
            </a:r>
            <a:endParaRPr sz="1400" dirty="0">
              <a:latin typeface="Lato"/>
              <a:cs typeface="Lato"/>
            </a:endParaRPr>
          </a:p>
          <a:p>
            <a:pPr marL="12700" marR="5080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In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recent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years</a:t>
            </a:r>
            <a:r>
              <a:rPr lang="en-US" sz="1000">
                <a:solidFill>
                  <a:srgbClr val="FFFFFF"/>
                </a:solidFill>
                <a:latin typeface="Lato-Light"/>
                <a:cs typeface="Lato-Light"/>
              </a:rPr>
              <a:t>,</a:t>
            </a:r>
            <a:r>
              <a:rPr sz="1000" spc="-1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>
                <a:solidFill>
                  <a:srgbClr val="FFFFFF"/>
                </a:solidFill>
                <a:latin typeface="Lato-Light"/>
                <a:cs typeface="Lato-Light"/>
              </a:rPr>
              <a:t>companies</a:t>
            </a:r>
            <a:r>
              <a:rPr lang="en-US" sz="100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>
                <a:solidFill>
                  <a:srgbClr val="FFFFFF"/>
                </a:solidFill>
                <a:latin typeface="Lato-Light"/>
                <a:cs typeface="Lato-Light"/>
              </a:rPr>
              <a:t>large</a:t>
            </a:r>
            <a:r>
              <a:rPr sz="1000" spc="-1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>
                <a:solidFill>
                  <a:srgbClr val="FFFFFF"/>
                </a:solidFill>
                <a:latin typeface="Lato-Light"/>
                <a:cs typeface="Lato-Light"/>
              </a:rPr>
              <a:t>and</a:t>
            </a:r>
            <a:r>
              <a:rPr sz="1000" spc="-10">
                <a:solidFill>
                  <a:srgbClr val="FFFFFF"/>
                </a:solidFill>
                <a:latin typeface="Lato-Light"/>
                <a:cs typeface="Lato-Light"/>
              </a:rPr>
              <a:t> small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have</a:t>
            </a:r>
            <a:r>
              <a:rPr sz="1000" spc="-2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made</a:t>
            </a:r>
            <a:r>
              <a:rPr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the</a:t>
            </a:r>
            <a:r>
              <a:rPr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move</a:t>
            </a:r>
            <a:r>
              <a:rPr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to</a:t>
            </a:r>
            <a:r>
              <a:rPr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cloud-based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emails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solutions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such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as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Office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365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and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G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Suite.</a:t>
            </a:r>
            <a:endParaRPr lang="en-GB" sz="1000" spc="-10" dirty="0">
              <a:solidFill>
                <a:srgbClr val="FFFFFF"/>
              </a:solidFill>
              <a:latin typeface="Lato-Light"/>
              <a:cs typeface="Lato-Light"/>
            </a:endParaRPr>
          </a:p>
          <a:p>
            <a:pPr marL="12700" marR="5080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Such</a:t>
            </a:r>
            <a:r>
              <a:rPr lang="en-GB"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providers</a:t>
            </a:r>
            <a:r>
              <a:rPr lang="en-GB"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offer</a:t>
            </a:r>
            <a:r>
              <a:rPr lang="en-GB"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businesses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a</a:t>
            </a:r>
            <a:r>
              <a:rPr lang="en-GB"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highly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available,</a:t>
            </a:r>
            <a:r>
              <a:rPr lang="en-GB" sz="1000" spc="-2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enterprise-grade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email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solution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spc="-25" dirty="0">
                <a:solidFill>
                  <a:srgbClr val="FFFFFF"/>
                </a:solidFill>
                <a:latin typeface="Lato-Light"/>
                <a:cs typeface="Lato-Light"/>
              </a:rPr>
              <a:t>at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 a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fraction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 of</a:t>
            </a:r>
            <a:r>
              <a:rPr lang="en-GB" sz="1000" spc="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the 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cost.</a:t>
            </a:r>
            <a:endParaRPr lang="en-GB" sz="1000" dirty="0">
              <a:latin typeface="Lato-Light"/>
              <a:cs typeface="Lato-Light"/>
            </a:endParaRPr>
          </a:p>
          <a:p>
            <a:pPr marL="12700" marR="5080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Collaboration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no</a:t>
            </a:r>
            <a:r>
              <a:rPr lang="en-GB" sz="1000" spc="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longer</a:t>
            </a:r>
            <a:r>
              <a:rPr lang="en-GB"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requires</a:t>
            </a:r>
            <a:r>
              <a:rPr lang="en-GB" sz="1000" spc="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everyone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to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be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sitting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in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the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same</a:t>
            </a:r>
            <a:r>
              <a:rPr lang="en-GB"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office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discussing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spc="-50" dirty="0">
                <a:solidFill>
                  <a:srgbClr val="FFFFFF"/>
                </a:solidFill>
                <a:latin typeface="Lato-Light"/>
                <a:cs typeface="Lato-Light"/>
              </a:rPr>
              <a:t>a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 document or 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project.</a:t>
            </a:r>
            <a:endParaRPr lang="en-GB" sz="1000" dirty="0">
              <a:latin typeface="Lato-Light"/>
              <a:cs typeface="Lato-Light"/>
            </a:endParaRPr>
          </a:p>
          <a:p>
            <a:pPr marL="12700" marR="81915"/>
            <a:endParaRPr lang="en-GB" sz="1100" dirty="0">
              <a:latin typeface="Lato-Light"/>
              <a:cs typeface="Lato-Light"/>
            </a:endParaRPr>
          </a:p>
          <a:p>
            <a:pPr marL="12700" marR="5080"/>
            <a:endParaRPr sz="1100" dirty="0">
              <a:latin typeface="Lato-Light"/>
              <a:cs typeface="Lato-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62046" y="1710487"/>
            <a:ext cx="2536190" cy="1304588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>
              <a:spcAft>
                <a:spcPts val="200"/>
              </a:spcAft>
            </a:pPr>
            <a:r>
              <a:rPr sz="1400" b="1" dirty="0">
                <a:solidFill>
                  <a:srgbClr val="CC8838"/>
                </a:solidFill>
                <a:latin typeface="Lato"/>
                <a:cs typeface="Lato"/>
              </a:rPr>
              <a:t>Cloud</a:t>
            </a:r>
            <a:r>
              <a:rPr sz="1400" b="1" spc="-5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sz="1400" b="1" spc="-25" dirty="0">
                <a:solidFill>
                  <a:srgbClr val="CC8838"/>
                </a:solidFill>
                <a:latin typeface="Lato"/>
                <a:cs typeface="Lato"/>
              </a:rPr>
              <a:t>Telephony</a:t>
            </a:r>
            <a:r>
              <a:rPr sz="1400" b="1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sz="1400" b="1" spc="-10" dirty="0">
                <a:solidFill>
                  <a:srgbClr val="CC8838"/>
                </a:solidFill>
                <a:latin typeface="Lato"/>
                <a:cs typeface="Lato"/>
              </a:rPr>
              <a:t>Services</a:t>
            </a:r>
            <a:endParaRPr sz="1400" dirty="0">
              <a:latin typeface="Lato"/>
              <a:cs typeface="Lato"/>
            </a:endParaRPr>
          </a:p>
          <a:p>
            <a:pPr marL="12700" marR="5080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The</a:t>
            </a:r>
            <a:r>
              <a:rPr sz="1000" spc="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introduction</a:t>
            </a:r>
            <a:r>
              <a:rPr sz="1000" spc="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of</a:t>
            </a:r>
            <a:r>
              <a:rPr sz="1000" spc="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cloud-based</a:t>
            </a:r>
            <a:r>
              <a:rPr sz="1000" spc="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telephony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allows</a:t>
            </a:r>
            <a:r>
              <a:rPr sz="1000" spc="-2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you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to</a:t>
            </a:r>
            <a:r>
              <a:rPr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save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costs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of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your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calls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while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providing</a:t>
            </a:r>
            <a:r>
              <a:rPr sz="1000" spc="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higher</a:t>
            </a:r>
            <a:r>
              <a:rPr sz="1000" spc="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availability,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 security</a:t>
            </a:r>
            <a:r>
              <a:rPr sz="1000" spc="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Lato-Light"/>
                <a:cs typeface="Lato-Light"/>
              </a:rPr>
              <a:t>and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 the</a:t>
            </a:r>
            <a:r>
              <a:rPr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ability</a:t>
            </a:r>
            <a:r>
              <a:rPr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to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quickly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and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easily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scale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these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services up or 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down.</a:t>
            </a:r>
            <a:endParaRPr lang="en-GB" sz="1000" spc="-10" dirty="0">
              <a:solidFill>
                <a:srgbClr val="FFFFFF"/>
              </a:solidFill>
              <a:latin typeface="Lato-Light"/>
              <a:cs typeface="Lato-Light"/>
            </a:endParaRPr>
          </a:p>
        </p:txBody>
      </p:sp>
      <p:sp>
        <p:nvSpPr>
          <p:cNvPr id="12" name="object 12"/>
          <p:cNvSpPr/>
          <p:nvPr/>
        </p:nvSpPr>
        <p:spPr>
          <a:xfrm flipV="1">
            <a:off x="534437" y="2095785"/>
            <a:ext cx="1586084" cy="45719"/>
          </a:xfrm>
          <a:custGeom>
            <a:avLst/>
            <a:gdLst/>
            <a:ahLst/>
            <a:cxnLst/>
            <a:rect l="l" t="t" r="r" b="b"/>
            <a:pathLst>
              <a:path w="2598420">
                <a:moveTo>
                  <a:pt x="0" y="0"/>
                </a:moveTo>
                <a:lnTo>
                  <a:pt x="2598305" y="0"/>
                </a:lnTo>
              </a:path>
            </a:pathLst>
          </a:custGeom>
          <a:ln w="1270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object 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6002" y="4877399"/>
            <a:ext cx="1404599" cy="1404599"/>
          </a:xfrm>
          <a:prstGeom prst="rect">
            <a:avLst/>
          </a:prstGeom>
        </p:spPr>
      </p:pic>
      <p:sp>
        <p:nvSpPr>
          <p:cNvPr id="15" name="object 9">
            <a:extLst>
              <a:ext uri="{FF2B5EF4-FFF2-40B4-BE49-F238E27FC236}">
                <a16:creationId xmlns:a16="http://schemas.microsoft.com/office/drawing/2014/main" id="{627942BC-0856-E358-0757-A2A349947343}"/>
              </a:ext>
            </a:extLst>
          </p:cNvPr>
          <p:cNvSpPr/>
          <p:nvPr/>
        </p:nvSpPr>
        <p:spPr>
          <a:xfrm rot="5400000">
            <a:off x="4349373" y="3831844"/>
            <a:ext cx="4300864" cy="45719"/>
          </a:xfrm>
          <a:custGeom>
            <a:avLst/>
            <a:gdLst/>
            <a:ahLst/>
            <a:cxnLst/>
            <a:rect l="l" t="t" r="r" b="b"/>
            <a:pathLst>
              <a:path w="2598420">
                <a:moveTo>
                  <a:pt x="0" y="0"/>
                </a:moveTo>
                <a:lnTo>
                  <a:pt x="2598305" y="0"/>
                </a:lnTo>
              </a:path>
            </a:pathLst>
          </a:custGeom>
          <a:ln w="6350">
            <a:solidFill>
              <a:schemeClr val="bg1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976A311-62C1-65FB-9141-87C12A190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786" y="504007"/>
            <a:ext cx="912676" cy="904379"/>
          </a:xfrm>
          <a:prstGeom prst="rect">
            <a:avLst/>
          </a:prstGeom>
        </p:spPr>
      </p:pic>
      <p:sp>
        <p:nvSpPr>
          <p:cNvPr id="6" name="object 10">
            <a:extLst>
              <a:ext uri="{FF2B5EF4-FFF2-40B4-BE49-F238E27FC236}">
                <a16:creationId xmlns:a16="http://schemas.microsoft.com/office/drawing/2014/main" id="{086FB828-FE4D-A5E5-DB76-BB007EF8751B}"/>
              </a:ext>
            </a:extLst>
          </p:cNvPr>
          <p:cNvSpPr txBox="1"/>
          <p:nvPr/>
        </p:nvSpPr>
        <p:spPr>
          <a:xfrm>
            <a:off x="3847028" y="3344554"/>
            <a:ext cx="2536190" cy="1920141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spcAft>
                <a:spcPts val="200"/>
              </a:spcAft>
            </a:pPr>
            <a:r>
              <a:rPr lang="en-GB" sz="1400" b="1" dirty="0">
                <a:solidFill>
                  <a:srgbClr val="CC8838"/>
                </a:solidFill>
                <a:cs typeface="Lato"/>
              </a:rPr>
              <a:t>Cloud</a:t>
            </a:r>
            <a:r>
              <a:rPr lang="en-GB" sz="1400" b="1" spc="-35" dirty="0">
                <a:solidFill>
                  <a:srgbClr val="CC8838"/>
                </a:solidFill>
                <a:cs typeface="Lato"/>
              </a:rPr>
              <a:t> </a:t>
            </a:r>
            <a:r>
              <a:rPr lang="en-GB" sz="1400" b="1" dirty="0">
                <a:solidFill>
                  <a:srgbClr val="CC8838"/>
                </a:solidFill>
                <a:cs typeface="Lato"/>
              </a:rPr>
              <a:t>Signature</a:t>
            </a:r>
            <a:r>
              <a:rPr lang="en-GB" sz="1400" b="1" spc="-35" dirty="0">
                <a:solidFill>
                  <a:srgbClr val="CC8838"/>
                </a:solidFill>
                <a:cs typeface="Lato"/>
              </a:rPr>
              <a:t> </a:t>
            </a:r>
            <a:r>
              <a:rPr lang="en-GB" sz="1400" b="1" spc="-10" dirty="0">
                <a:solidFill>
                  <a:srgbClr val="CC8838"/>
                </a:solidFill>
                <a:cs typeface="Lato"/>
              </a:rPr>
              <a:t>Management</a:t>
            </a:r>
            <a:endParaRPr lang="en-GB" sz="1400" dirty="0">
              <a:cs typeface="Lato"/>
            </a:endParaRPr>
          </a:p>
          <a:p>
            <a:pPr marL="12700" marR="26034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We’re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selected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to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partner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with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Exclaimer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spc="-25" dirty="0">
                <a:solidFill>
                  <a:srgbClr val="FFFFFF"/>
                </a:solidFill>
                <a:latin typeface="Lato-Light"/>
                <a:cs typeface="Lato-Light"/>
              </a:rPr>
              <a:t>to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 enable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our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clients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to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implement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consistent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email 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signatures.</a:t>
            </a:r>
            <a:endParaRPr lang="en-GB" sz="1000" dirty="0">
              <a:latin typeface="Lato-Light"/>
              <a:cs typeface="Lato-Light"/>
            </a:endParaRPr>
          </a:p>
          <a:p>
            <a:pPr marL="12700" marR="5080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Exclaimer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can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be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used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to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increase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brand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awareness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and</a:t>
            </a:r>
            <a:r>
              <a:rPr lang="en-GB"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portray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a</a:t>
            </a:r>
            <a:r>
              <a:rPr lang="en-GB"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professional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image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to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recipients</a:t>
            </a:r>
            <a:r>
              <a:rPr lang="en-GB"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wherever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you’re</a:t>
            </a:r>
            <a:r>
              <a:rPr lang="en-GB"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sending</a:t>
            </a:r>
            <a:r>
              <a:rPr lang="en-GB"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spc="-25" dirty="0">
                <a:solidFill>
                  <a:srgbClr val="FFFFFF"/>
                </a:solidFill>
                <a:latin typeface="Lato-Light"/>
                <a:cs typeface="Lato-Light"/>
              </a:rPr>
              <a:t>the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 email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from.</a:t>
            </a:r>
            <a:endParaRPr lang="en-GB" sz="1000" dirty="0">
              <a:latin typeface="Lato-Light"/>
              <a:cs typeface="Lato-Light"/>
            </a:endParaRPr>
          </a:p>
        </p:txBody>
      </p:sp>
      <p:sp>
        <p:nvSpPr>
          <p:cNvPr id="7" name="object 10">
            <a:extLst>
              <a:ext uri="{FF2B5EF4-FFF2-40B4-BE49-F238E27FC236}">
                <a16:creationId xmlns:a16="http://schemas.microsoft.com/office/drawing/2014/main" id="{DE157A39-5935-9510-0BB3-816ABE71F9D6}"/>
              </a:ext>
            </a:extLst>
          </p:cNvPr>
          <p:cNvSpPr txBox="1"/>
          <p:nvPr/>
        </p:nvSpPr>
        <p:spPr>
          <a:xfrm>
            <a:off x="3847028" y="1710061"/>
            <a:ext cx="2536190" cy="1304588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spcAft>
                <a:spcPts val="200"/>
              </a:spcAft>
            </a:pPr>
            <a:r>
              <a:rPr lang="en-GB" sz="1400" b="1" dirty="0">
                <a:solidFill>
                  <a:srgbClr val="CC8838"/>
                </a:solidFill>
                <a:cs typeface="Lato"/>
              </a:rPr>
              <a:t>Cloud</a:t>
            </a:r>
            <a:r>
              <a:rPr lang="en-GB" sz="1400" b="1" spc="-25" dirty="0">
                <a:solidFill>
                  <a:srgbClr val="CC8838"/>
                </a:solidFill>
                <a:cs typeface="Lato"/>
              </a:rPr>
              <a:t> </a:t>
            </a:r>
            <a:r>
              <a:rPr lang="en-GB" sz="1400" b="1" spc="-10" dirty="0">
                <a:solidFill>
                  <a:srgbClr val="CC8838"/>
                </a:solidFill>
                <a:cs typeface="Lato"/>
              </a:rPr>
              <a:t>Infrastructure</a:t>
            </a:r>
            <a:endParaRPr lang="en-GB" sz="1400" dirty="0">
              <a:cs typeface="Lato"/>
            </a:endParaRPr>
          </a:p>
          <a:p>
            <a:pPr marL="12700" marR="72390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1000" spc="-20" dirty="0">
                <a:solidFill>
                  <a:srgbClr val="FFFFFF"/>
                </a:solidFill>
                <a:latin typeface="Lato-Light"/>
                <a:cs typeface="Lato-Light"/>
              </a:rPr>
              <a:t>Your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 company’s</a:t>
            </a:r>
            <a:r>
              <a:rPr lang="en-GB" sz="1000" spc="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IT</a:t>
            </a:r>
            <a:r>
              <a:rPr lang="en-GB" sz="1000" spc="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infrastructure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 is </a:t>
            </a:r>
            <a:r>
              <a:rPr lang="en-GB" sz="1000" spc="-25" dirty="0">
                <a:solidFill>
                  <a:srgbClr val="FFFFFF"/>
                </a:solidFill>
                <a:latin typeface="Lato-Light"/>
                <a:cs typeface="Lato-Light"/>
              </a:rPr>
              <a:t>the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 backbone</a:t>
            </a:r>
            <a:r>
              <a:rPr lang="en-GB"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of your</a:t>
            </a:r>
            <a:r>
              <a:rPr lang="en-GB"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service 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delivery.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We </a:t>
            </a:r>
            <a:r>
              <a:rPr lang="en-GB" sz="1000" spc="-20" dirty="0">
                <a:solidFill>
                  <a:srgbClr val="FFFFFF"/>
                </a:solidFill>
                <a:latin typeface="Lato-Light"/>
                <a:cs typeface="Lato-Light"/>
              </a:rPr>
              <a:t>look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 at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the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whole</a:t>
            </a:r>
            <a:r>
              <a:rPr lang="en-GB"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lifecycle,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from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design</a:t>
            </a:r>
            <a:r>
              <a:rPr lang="en-GB"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spc="-25" dirty="0">
                <a:solidFill>
                  <a:srgbClr val="FFFFFF"/>
                </a:solidFill>
                <a:latin typeface="Lato-Light"/>
                <a:cs typeface="Lato-Light"/>
              </a:rPr>
              <a:t>and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 implementation</a:t>
            </a:r>
            <a:r>
              <a:rPr lang="en-GB" sz="1000" spc="4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to</a:t>
            </a:r>
            <a:r>
              <a:rPr lang="en-GB" sz="1000" spc="4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maintenance,</a:t>
            </a:r>
            <a:r>
              <a:rPr lang="en-GB" sz="1000" spc="4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upgrade </a:t>
            </a:r>
            <a:r>
              <a:rPr lang="en-GB" sz="1000" dirty="0">
                <a:solidFill>
                  <a:srgbClr val="FFFFFF"/>
                </a:solidFill>
                <a:latin typeface="Lato-Light"/>
                <a:cs typeface="Lato-Light"/>
              </a:rPr>
              <a:t>and</a:t>
            </a:r>
            <a:r>
              <a:rPr lang="en-GB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decommissioning.</a:t>
            </a:r>
            <a:endParaRPr lang="en-GB" sz="1000" dirty="0">
              <a:latin typeface="Lato-Light"/>
              <a:cs typeface="Lato-Ligh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E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364" y="1510772"/>
            <a:ext cx="672147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dirty="0"/>
              <a:t>Let’s do something good together</a:t>
            </a:r>
            <a:endParaRPr sz="3200" spc="-25" dirty="0"/>
          </a:p>
        </p:txBody>
      </p:sp>
      <p:sp>
        <p:nvSpPr>
          <p:cNvPr id="8" name="object 8"/>
          <p:cNvSpPr txBox="1"/>
          <p:nvPr/>
        </p:nvSpPr>
        <p:spPr>
          <a:xfrm>
            <a:off x="525364" y="2617805"/>
            <a:ext cx="2598645" cy="961802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lang="en-US" sz="1200" dirty="0">
                <a:solidFill>
                  <a:srgbClr val="FFFFFF"/>
                </a:solidFill>
                <a:latin typeface="Lato-Light"/>
                <a:cs typeface="Lato-Light"/>
              </a:rPr>
              <a:t>Tel:  </a:t>
            </a:r>
            <a:r>
              <a:rPr sz="1200" dirty="0">
                <a:solidFill>
                  <a:srgbClr val="FFFFFF"/>
                </a:solidFill>
                <a:latin typeface="Lato-Light"/>
                <a:cs typeface="Lato-Light"/>
              </a:rPr>
              <a:t>02033 711 </a:t>
            </a:r>
            <a:r>
              <a:rPr sz="1200" spc="-25" dirty="0">
                <a:solidFill>
                  <a:srgbClr val="FFFFFF"/>
                </a:solidFill>
                <a:latin typeface="Lato-Light"/>
                <a:cs typeface="Lato-Light"/>
              </a:rPr>
              <a:t>810</a:t>
            </a:r>
            <a:endParaRPr sz="1200" dirty="0">
              <a:latin typeface="Lato-Light"/>
              <a:cs typeface="Lato-Light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lang="en-US" sz="1200" dirty="0">
                <a:solidFill>
                  <a:srgbClr val="FFFFFF"/>
                </a:solidFill>
                <a:latin typeface="Lato-Light"/>
                <a:cs typeface="Lato-Light"/>
                <a:hlinkClick r:id="rId2"/>
              </a:rPr>
              <a:t>hello</a:t>
            </a:r>
            <a:r>
              <a:rPr sz="1200" dirty="0">
                <a:solidFill>
                  <a:srgbClr val="FFFFFF"/>
                </a:solidFill>
                <a:latin typeface="Lato-Light"/>
                <a:cs typeface="Lato-Light"/>
                <a:hlinkClick r:id="rId2"/>
              </a:rPr>
              <a:t>@penntech-</a:t>
            </a:r>
            <a:r>
              <a:rPr sz="1200" spc="-10" dirty="0">
                <a:solidFill>
                  <a:srgbClr val="FFFFFF"/>
                </a:solidFill>
                <a:latin typeface="Lato-Light"/>
                <a:cs typeface="Lato-Light"/>
                <a:hlinkClick r:id="rId2"/>
              </a:rPr>
              <a:t>it.com</a:t>
            </a:r>
            <a:endParaRPr lang="en-US" sz="1200" spc="-10" dirty="0">
              <a:solidFill>
                <a:srgbClr val="FFFFFF"/>
              </a:solidFill>
              <a:latin typeface="Lato-Light"/>
              <a:cs typeface="Lato-Light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lang="en-GB" sz="1200" spc="-10" dirty="0">
                <a:solidFill>
                  <a:srgbClr val="FFFFFF"/>
                </a:solidFill>
                <a:latin typeface="Lato-Light"/>
                <a:cs typeface="Lato-Light"/>
                <a:hlinkClick r:id="rId3"/>
              </a:rPr>
              <a:t>www.penntech-it.com</a:t>
            </a:r>
            <a:endParaRPr lang="en-GB" sz="1200" spc="-10" dirty="0">
              <a:solidFill>
                <a:srgbClr val="FFFFFF"/>
              </a:solidFill>
              <a:latin typeface="Lato-Light"/>
              <a:cs typeface="Lato-Light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endParaRPr sz="1200" dirty="0">
              <a:latin typeface="Lato-Light"/>
              <a:cs typeface="Lato-Light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712599" y="3693000"/>
            <a:ext cx="3029591" cy="291694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38D884C-69BE-BF6C-EADB-EBB6A6FCD2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786" y="504007"/>
            <a:ext cx="912676" cy="90437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15938" y="3592415"/>
            <a:ext cx="1477645" cy="42005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>
              <a:lnSpc>
                <a:spcPts val="1600"/>
              </a:lnSpc>
              <a:spcBef>
                <a:spcPts val="219"/>
              </a:spcBef>
            </a:pPr>
            <a:r>
              <a:rPr sz="1200" b="1" dirty="0">
                <a:solidFill>
                  <a:srgbClr val="1A1E51"/>
                </a:solidFill>
                <a:latin typeface="Lato"/>
                <a:cs typeface="Lato"/>
              </a:rPr>
              <a:t>Lewis</a:t>
            </a:r>
            <a:r>
              <a:rPr sz="1200" b="1" spc="-50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b="1" spc="-10" dirty="0">
                <a:solidFill>
                  <a:srgbClr val="1A1E51"/>
                </a:solidFill>
                <a:latin typeface="Lato"/>
                <a:cs typeface="Lato"/>
              </a:rPr>
              <a:t>Pennell </a:t>
            </a:r>
            <a:r>
              <a:rPr sz="1200" spc="-20" dirty="0">
                <a:solidFill>
                  <a:srgbClr val="1A1E51"/>
                </a:solidFill>
                <a:latin typeface="Lato Light" panose="020F0302020204030203" pitchFamily="34" charset="77"/>
                <a:cs typeface="Lato"/>
              </a:rPr>
              <a:t>Technical</a:t>
            </a:r>
            <a:r>
              <a:rPr sz="1200" spc="-5" dirty="0">
                <a:solidFill>
                  <a:srgbClr val="1A1E51"/>
                </a:solidFill>
                <a:latin typeface="Lato Light" panose="020F0302020204030203" pitchFamily="34" charset="77"/>
                <a:cs typeface="Lato"/>
              </a:rPr>
              <a:t> </a:t>
            </a:r>
            <a:r>
              <a:rPr sz="1200" spc="-10" dirty="0">
                <a:solidFill>
                  <a:srgbClr val="1A1E51"/>
                </a:solidFill>
                <a:latin typeface="Lato Light" panose="020F0302020204030203" pitchFamily="34" charset="77"/>
                <a:cs typeface="Lato"/>
              </a:rPr>
              <a:t>Director</a:t>
            </a:r>
            <a:endParaRPr sz="1200" dirty="0">
              <a:solidFill>
                <a:srgbClr val="1A1E51"/>
              </a:solidFill>
              <a:latin typeface="Lato Light" panose="020F0302020204030203" pitchFamily="34" charset="77"/>
              <a:cs typeface="La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5968" y="4219858"/>
            <a:ext cx="2431415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Aft>
                <a:spcPts val="600"/>
              </a:spcAft>
            </a:pPr>
            <a:r>
              <a:rPr sz="900" dirty="0">
                <a:solidFill>
                  <a:srgbClr val="1A1E51"/>
                </a:solidFill>
                <a:latin typeface="Lato-Light"/>
                <a:cs typeface="Lato-Light"/>
              </a:rPr>
              <a:t>Penntech</a:t>
            </a:r>
            <a:r>
              <a:rPr sz="9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900" dirty="0">
                <a:solidFill>
                  <a:srgbClr val="1A1E51"/>
                </a:solidFill>
                <a:latin typeface="Lato-Light"/>
                <a:cs typeface="Lato-Light"/>
              </a:rPr>
              <a:t>was</a:t>
            </a:r>
            <a:r>
              <a:rPr sz="9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900" dirty="0">
                <a:solidFill>
                  <a:srgbClr val="1A1E51"/>
                </a:solidFill>
                <a:latin typeface="Lato-Light"/>
                <a:cs typeface="Lato-Light"/>
              </a:rPr>
              <a:t>born</a:t>
            </a:r>
            <a:r>
              <a:rPr sz="9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900" dirty="0">
                <a:solidFill>
                  <a:srgbClr val="1A1E51"/>
                </a:solidFill>
                <a:latin typeface="Lato-Light"/>
                <a:cs typeface="Lato-Light"/>
              </a:rPr>
              <a:t>out</a:t>
            </a:r>
            <a:r>
              <a:rPr sz="9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900" dirty="0">
                <a:solidFill>
                  <a:srgbClr val="1A1E51"/>
                </a:solidFill>
                <a:latin typeface="Lato-Light"/>
                <a:cs typeface="Lato-Light"/>
              </a:rPr>
              <a:t>of</a:t>
            </a:r>
            <a:r>
              <a:rPr sz="9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900" dirty="0">
                <a:solidFill>
                  <a:srgbClr val="1A1E51"/>
                </a:solidFill>
                <a:latin typeface="Lato-Light"/>
                <a:cs typeface="Lato-Light"/>
              </a:rPr>
              <a:t>my</a:t>
            </a:r>
            <a:r>
              <a:rPr sz="9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900" spc="-10" dirty="0">
                <a:solidFill>
                  <a:srgbClr val="1A1E51"/>
                </a:solidFill>
                <a:latin typeface="Lato-Light"/>
                <a:cs typeface="Lato-Light"/>
              </a:rPr>
              <a:t>passion </a:t>
            </a:r>
            <a:r>
              <a:rPr sz="900" dirty="0">
                <a:solidFill>
                  <a:srgbClr val="1A1E51"/>
                </a:solidFill>
                <a:latin typeface="Lato-Light"/>
                <a:cs typeface="Lato-Light"/>
              </a:rPr>
              <a:t>for</a:t>
            </a:r>
            <a:r>
              <a:rPr sz="9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900" dirty="0">
                <a:solidFill>
                  <a:srgbClr val="1A1E51"/>
                </a:solidFill>
                <a:latin typeface="Lato-Light"/>
                <a:cs typeface="Lato-Light"/>
              </a:rPr>
              <a:t>delivering professional</a:t>
            </a:r>
            <a:r>
              <a:rPr sz="9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900" dirty="0">
                <a:solidFill>
                  <a:srgbClr val="1A1E51"/>
                </a:solidFill>
                <a:latin typeface="Lato-Light"/>
                <a:cs typeface="Lato-Light"/>
              </a:rPr>
              <a:t>IT </a:t>
            </a:r>
            <a:r>
              <a:rPr sz="900" spc="-10" dirty="0">
                <a:solidFill>
                  <a:srgbClr val="1A1E51"/>
                </a:solidFill>
                <a:latin typeface="Lato-Light"/>
                <a:cs typeface="Lato-Light"/>
              </a:rPr>
              <a:t>services </a:t>
            </a:r>
            <a:r>
              <a:rPr sz="900" dirty="0">
                <a:solidFill>
                  <a:srgbClr val="1A1E51"/>
                </a:solidFill>
                <a:latin typeface="Lato-Light"/>
                <a:cs typeface="Lato-Light"/>
              </a:rPr>
              <a:t>from a</a:t>
            </a:r>
            <a:r>
              <a:rPr sz="9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900" dirty="0">
                <a:solidFill>
                  <a:srgbClr val="1A1E51"/>
                </a:solidFill>
                <a:latin typeface="Lato-Light"/>
                <a:cs typeface="Lato-Light"/>
              </a:rPr>
              <a:t>personal </a:t>
            </a:r>
            <a:r>
              <a:rPr sz="900" spc="-10" dirty="0">
                <a:solidFill>
                  <a:srgbClr val="1A1E51"/>
                </a:solidFill>
                <a:latin typeface="Lato-Light"/>
                <a:cs typeface="Lato-Light"/>
              </a:rPr>
              <a:t>stance.</a:t>
            </a:r>
            <a:endParaRPr lang="en-GB" sz="900" spc="-10" dirty="0">
              <a:solidFill>
                <a:srgbClr val="1A1E51"/>
              </a:solidFill>
              <a:latin typeface="Lato-Light"/>
              <a:cs typeface="Lato-Light"/>
            </a:endParaRPr>
          </a:p>
          <a:p>
            <a:pPr marL="12700" marR="5080">
              <a:spcAft>
                <a:spcPts val="600"/>
              </a:spcAft>
            </a:pPr>
            <a:r>
              <a:rPr lang="en-GB" sz="900" dirty="0">
                <a:solidFill>
                  <a:srgbClr val="1A1E51"/>
                </a:solidFill>
                <a:latin typeface="Lato-Light"/>
                <a:cs typeface="Lato-Light"/>
              </a:rPr>
              <a:t>I</a:t>
            </a:r>
            <a:r>
              <a:rPr lang="en-GB" sz="9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900" dirty="0">
                <a:solidFill>
                  <a:srgbClr val="1A1E51"/>
                </a:solidFill>
                <a:latin typeface="Lato-Light"/>
                <a:cs typeface="Lato-Light"/>
              </a:rPr>
              <a:t>don’t</a:t>
            </a:r>
            <a:r>
              <a:rPr lang="en-GB" sz="9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900" dirty="0">
                <a:solidFill>
                  <a:srgbClr val="1A1E51"/>
                </a:solidFill>
                <a:latin typeface="Lato-Light"/>
                <a:cs typeface="Lato-Light"/>
              </a:rPr>
              <a:t>believe</a:t>
            </a:r>
            <a:r>
              <a:rPr lang="en-GB" sz="9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900" dirty="0">
                <a:solidFill>
                  <a:srgbClr val="1A1E51"/>
                </a:solidFill>
                <a:latin typeface="Lato-Light"/>
                <a:cs typeface="Lato-Light"/>
              </a:rPr>
              <a:t>that</a:t>
            </a:r>
            <a:r>
              <a:rPr lang="en-GB" sz="9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900" dirty="0">
                <a:solidFill>
                  <a:srgbClr val="1A1E51"/>
                </a:solidFill>
                <a:latin typeface="Lato-Light"/>
                <a:cs typeface="Lato-Light"/>
              </a:rPr>
              <a:t>we</a:t>
            </a:r>
            <a:r>
              <a:rPr lang="en-GB" sz="9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900" dirty="0">
                <a:solidFill>
                  <a:srgbClr val="1A1E51"/>
                </a:solidFill>
                <a:latin typeface="Lato-Light"/>
                <a:cs typeface="Lato-Light"/>
              </a:rPr>
              <a:t>need</a:t>
            </a:r>
            <a:r>
              <a:rPr lang="en-GB" sz="9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900" dirty="0">
                <a:solidFill>
                  <a:srgbClr val="1A1E51"/>
                </a:solidFill>
                <a:latin typeface="Lato-Light"/>
                <a:cs typeface="Lato-Light"/>
              </a:rPr>
              <a:t>to</a:t>
            </a:r>
            <a:r>
              <a:rPr lang="en-GB" sz="9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900" spc="-20" dirty="0">
                <a:solidFill>
                  <a:srgbClr val="1A1E51"/>
                </a:solidFill>
                <a:latin typeface="Lato-Light"/>
                <a:cs typeface="Lato-Light"/>
              </a:rPr>
              <a:t>wear </a:t>
            </a:r>
            <a:r>
              <a:rPr lang="en-GB" sz="900" dirty="0">
                <a:solidFill>
                  <a:srgbClr val="1A1E51"/>
                </a:solidFill>
                <a:latin typeface="Lato-Light"/>
                <a:cs typeface="Lato-Light"/>
              </a:rPr>
              <a:t>suits</a:t>
            </a:r>
            <a:r>
              <a:rPr lang="en-GB" sz="9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900" dirty="0">
                <a:solidFill>
                  <a:srgbClr val="1A1E51"/>
                </a:solidFill>
                <a:latin typeface="Lato-Light"/>
                <a:cs typeface="Lato-Light"/>
              </a:rPr>
              <a:t>or</a:t>
            </a:r>
            <a:r>
              <a:rPr lang="en-GB" sz="9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900" dirty="0">
                <a:solidFill>
                  <a:srgbClr val="1A1E51"/>
                </a:solidFill>
                <a:latin typeface="Lato-Light"/>
                <a:cs typeface="Lato-Light"/>
              </a:rPr>
              <a:t>follow</a:t>
            </a:r>
            <a:r>
              <a:rPr lang="en-GB" sz="9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900" dirty="0">
                <a:solidFill>
                  <a:srgbClr val="1A1E51"/>
                </a:solidFill>
                <a:latin typeface="Lato-Light"/>
                <a:cs typeface="Lato-Light"/>
              </a:rPr>
              <a:t>the</a:t>
            </a:r>
            <a:r>
              <a:rPr lang="en-GB" sz="9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900" dirty="0">
                <a:solidFill>
                  <a:srgbClr val="1A1E51"/>
                </a:solidFill>
                <a:latin typeface="Lato-Light"/>
                <a:cs typeface="Lato-Light"/>
              </a:rPr>
              <a:t>norm</a:t>
            </a:r>
            <a:r>
              <a:rPr lang="en-GB" sz="9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900" dirty="0">
                <a:solidFill>
                  <a:srgbClr val="1A1E51"/>
                </a:solidFill>
                <a:latin typeface="Lato-Light"/>
                <a:cs typeface="Lato-Light"/>
              </a:rPr>
              <a:t>to</a:t>
            </a:r>
            <a:r>
              <a:rPr lang="en-GB" sz="9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900" dirty="0">
                <a:solidFill>
                  <a:srgbClr val="1A1E51"/>
                </a:solidFill>
                <a:latin typeface="Lato-Light"/>
                <a:cs typeface="Lato-Light"/>
              </a:rPr>
              <a:t>be</a:t>
            </a:r>
            <a:r>
              <a:rPr lang="en-GB" sz="9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900" dirty="0">
                <a:solidFill>
                  <a:srgbClr val="1A1E51"/>
                </a:solidFill>
                <a:latin typeface="Lato-Light"/>
                <a:cs typeface="Lato-Light"/>
              </a:rPr>
              <a:t>able</a:t>
            </a:r>
            <a:r>
              <a:rPr lang="en-GB" sz="9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900" spc="-25" dirty="0">
                <a:solidFill>
                  <a:srgbClr val="1A1E51"/>
                </a:solidFill>
                <a:latin typeface="Lato-Light"/>
                <a:cs typeface="Lato-Light"/>
              </a:rPr>
              <a:t>to </a:t>
            </a:r>
            <a:r>
              <a:rPr lang="en-GB" sz="900" dirty="0">
                <a:solidFill>
                  <a:srgbClr val="1A1E51"/>
                </a:solidFill>
                <a:latin typeface="Lato-Light"/>
                <a:cs typeface="Lato-Light"/>
              </a:rPr>
              <a:t>offer a </a:t>
            </a:r>
            <a:r>
              <a:rPr lang="en-GB" sz="900" spc="-10" dirty="0">
                <a:solidFill>
                  <a:srgbClr val="1A1E51"/>
                </a:solidFill>
                <a:latin typeface="Lato-Light"/>
                <a:cs typeface="Lato-Light"/>
              </a:rPr>
              <a:t>first-</a:t>
            </a:r>
            <a:r>
              <a:rPr lang="en-GB" sz="900" dirty="0">
                <a:solidFill>
                  <a:srgbClr val="1A1E51"/>
                </a:solidFill>
                <a:latin typeface="Lato-Light"/>
                <a:cs typeface="Lato-Light"/>
              </a:rPr>
              <a:t>class</a:t>
            </a:r>
            <a:r>
              <a:rPr lang="en-GB" sz="900" spc="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900" spc="-10" dirty="0">
                <a:solidFill>
                  <a:srgbClr val="1A1E51"/>
                </a:solidFill>
                <a:latin typeface="Lato-Light"/>
                <a:cs typeface="Lato-Light"/>
              </a:rPr>
              <a:t>service.</a:t>
            </a:r>
            <a:endParaRPr lang="en-GB" sz="900" dirty="0">
              <a:solidFill>
                <a:srgbClr val="1A1E51"/>
              </a:solidFill>
              <a:latin typeface="Lato-Light"/>
              <a:cs typeface="Lato-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84268" y="3592328"/>
            <a:ext cx="2121535" cy="4046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39"/>
              </a:lnSpc>
              <a:spcBef>
                <a:spcPts val="100"/>
              </a:spcBef>
            </a:pPr>
            <a:r>
              <a:rPr sz="1200" b="1" dirty="0">
                <a:solidFill>
                  <a:srgbClr val="1A1E51"/>
                </a:solidFill>
                <a:latin typeface="Lato"/>
                <a:cs typeface="Lato"/>
              </a:rPr>
              <a:t>Craig</a:t>
            </a:r>
            <a:r>
              <a:rPr sz="1200" b="1" spc="-40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b="1" spc="-10" dirty="0">
                <a:solidFill>
                  <a:srgbClr val="1A1E51"/>
                </a:solidFill>
                <a:latin typeface="Lato"/>
                <a:cs typeface="Lato"/>
              </a:rPr>
              <a:t>Summers</a:t>
            </a:r>
            <a:endParaRPr sz="1200" dirty="0">
              <a:solidFill>
                <a:srgbClr val="1A1E51"/>
              </a:solidFill>
              <a:latin typeface="Lato"/>
              <a:cs typeface="Lato"/>
            </a:endParaRPr>
          </a:p>
          <a:p>
            <a:pPr marL="12700">
              <a:lnSpc>
                <a:spcPts val="1639"/>
              </a:lnSpc>
            </a:pPr>
            <a:r>
              <a:rPr lang="en-US" sz="1200" dirty="0">
                <a:solidFill>
                  <a:srgbClr val="1A1E51"/>
                </a:solidFill>
                <a:latin typeface="Lato Light" panose="020F0302020204030203" pitchFamily="34" charset="77"/>
                <a:cs typeface="Lato"/>
              </a:rPr>
              <a:t>Project Director</a:t>
            </a:r>
            <a:endParaRPr sz="1200" dirty="0">
              <a:solidFill>
                <a:srgbClr val="1A1E51"/>
              </a:solidFill>
              <a:latin typeface="Lato Light" panose="020F0302020204030203" pitchFamily="34" charset="77"/>
              <a:cs typeface="La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84268" y="4219858"/>
            <a:ext cx="2449195" cy="7950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  <a:spcAft>
                <a:spcPts val="600"/>
              </a:spcAft>
            </a:pPr>
            <a:r>
              <a:rPr sz="900" dirty="0">
                <a:solidFill>
                  <a:srgbClr val="1A1E51"/>
                </a:solidFill>
                <a:latin typeface="Lato-Light"/>
              </a:rPr>
              <a:t>Prior to joining Penntech I worked for various </a:t>
            </a:r>
            <a:r>
              <a:rPr lang="en-US" sz="900" dirty="0">
                <a:solidFill>
                  <a:srgbClr val="1A1E51"/>
                </a:solidFill>
                <a:latin typeface="Lato-Light"/>
              </a:rPr>
              <a:t>MSPs cross </a:t>
            </a:r>
            <a:r>
              <a:rPr sz="900" dirty="0">
                <a:solidFill>
                  <a:srgbClr val="1A1E51"/>
                </a:solidFill>
                <a:latin typeface="Lato-Light"/>
              </a:rPr>
              <a:t>sector.</a:t>
            </a:r>
            <a:endParaRPr lang="en-GB" sz="900" dirty="0">
              <a:solidFill>
                <a:srgbClr val="1A1E51"/>
              </a:solidFill>
              <a:latin typeface="Lato-Light"/>
            </a:endParaRPr>
          </a:p>
          <a:p>
            <a:pPr marL="12700" marR="5080">
              <a:spcBef>
                <a:spcPts val="100"/>
              </a:spcBef>
              <a:spcAft>
                <a:spcPts val="600"/>
              </a:spcAft>
            </a:pPr>
            <a:r>
              <a:rPr lang="en-GB" sz="900" dirty="0">
                <a:solidFill>
                  <a:srgbClr val="1A1E51"/>
                </a:solidFill>
                <a:latin typeface="Lato-Light"/>
              </a:rPr>
              <a:t>I now manage the Project team to ensure that Penntech deliver the highest standard of services to our clients.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252569" y="3592328"/>
            <a:ext cx="1804670" cy="445698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>
              <a:lnSpc>
                <a:spcPts val="1600"/>
              </a:lnSpc>
              <a:spcBef>
                <a:spcPts val="219"/>
              </a:spcBef>
            </a:pPr>
            <a:r>
              <a:rPr sz="1200" b="1" dirty="0">
                <a:solidFill>
                  <a:srgbClr val="1A1E51"/>
                </a:solidFill>
                <a:latin typeface="Lato"/>
                <a:cs typeface="Lato"/>
              </a:rPr>
              <a:t>Elaine</a:t>
            </a:r>
            <a:r>
              <a:rPr sz="1200" b="1" spc="-30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b="1" spc="-10" dirty="0">
                <a:solidFill>
                  <a:srgbClr val="1A1E51"/>
                </a:solidFill>
                <a:latin typeface="Lato"/>
                <a:cs typeface="Lato"/>
              </a:rPr>
              <a:t>Ladyman </a:t>
            </a:r>
            <a:endParaRPr lang="en-US" sz="1200" b="1" spc="-10" dirty="0">
              <a:solidFill>
                <a:srgbClr val="1A1E51"/>
              </a:solidFill>
              <a:latin typeface="Lato"/>
              <a:cs typeface="Lato"/>
            </a:endParaRPr>
          </a:p>
          <a:p>
            <a:pPr marL="12700" marR="5080">
              <a:lnSpc>
                <a:spcPts val="1600"/>
              </a:lnSpc>
              <a:spcBef>
                <a:spcPts val="219"/>
              </a:spcBef>
            </a:pPr>
            <a:r>
              <a:rPr lang="en-GB" sz="1200">
                <a:solidFill>
                  <a:srgbClr val="1A1E51"/>
                </a:solidFill>
                <a:latin typeface="Lato Light" panose="020F0302020204030203" pitchFamily="34" charset="77"/>
                <a:cs typeface="Lato"/>
              </a:rPr>
              <a:t>Operations Director</a:t>
            </a:r>
            <a:endParaRPr sz="1200" dirty="0">
              <a:solidFill>
                <a:srgbClr val="1A1E51"/>
              </a:solidFill>
              <a:latin typeface="Lato Light" panose="020F0302020204030203" pitchFamily="34" charset="77"/>
              <a:cs typeface="La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52569" y="4219858"/>
            <a:ext cx="2436495" cy="656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  <a:spcAft>
                <a:spcPts val="600"/>
              </a:spcAft>
            </a:pPr>
            <a:r>
              <a:rPr sz="900" dirty="0">
                <a:solidFill>
                  <a:srgbClr val="1A1E51"/>
                </a:solidFill>
                <a:latin typeface="Lato-Light"/>
              </a:rPr>
              <a:t>I joined Penntech post-sale of my business in the role of Business &amp; People Manager.</a:t>
            </a:r>
            <a:endParaRPr lang="en-GB" sz="900" dirty="0">
              <a:solidFill>
                <a:srgbClr val="1A1E51"/>
              </a:solidFill>
              <a:latin typeface="Lato-Light"/>
            </a:endParaRPr>
          </a:p>
          <a:p>
            <a:pPr marL="12700" marR="5080">
              <a:spcBef>
                <a:spcPts val="100"/>
              </a:spcBef>
              <a:spcAft>
                <a:spcPts val="600"/>
              </a:spcAft>
            </a:pPr>
            <a:r>
              <a:rPr lang="en-GB" sz="900" dirty="0">
                <a:solidFill>
                  <a:srgbClr val="1A1E51"/>
                </a:solidFill>
                <a:latin typeface="Lato-Light"/>
              </a:rPr>
              <a:t>I now work with the team developing and supporting the business and its valued Clients.</a:t>
            </a:r>
          </a:p>
        </p:txBody>
      </p:sp>
      <p:grpSp>
        <p:nvGrpSpPr>
          <p:cNvPr id="13" name="object 13"/>
          <p:cNvGrpSpPr/>
          <p:nvPr/>
        </p:nvGrpSpPr>
        <p:grpSpPr>
          <a:xfrm>
            <a:off x="540272" y="2196269"/>
            <a:ext cx="1254346" cy="1285512"/>
            <a:chOff x="3455902" y="1980006"/>
            <a:chExt cx="1501775" cy="1501775"/>
          </a:xfrm>
        </p:grpSpPr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68598" y="1992693"/>
              <a:ext cx="1475997" cy="1476006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3468602" y="1992706"/>
              <a:ext cx="1476375" cy="1476375"/>
            </a:xfrm>
            <a:custGeom>
              <a:avLst/>
              <a:gdLst/>
              <a:ahLst/>
              <a:cxnLst/>
              <a:rect l="l" t="t" r="r" b="b"/>
              <a:pathLst>
                <a:path w="1476375" h="1476375">
                  <a:moveTo>
                    <a:pt x="737997" y="1475994"/>
                  </a:moveTo>
                  <a:lnTo>
                    <a:pt x="786520" y="1474424"/>
                  </a:lnTo>
                  <a:lnTo>
                    <a:pt x="834205" y="1469779"/>
                  </a:lnTo>
                  <a:lnTo>
                    <a:pt x="880955" y="1462157"/>
                  </a:lnTo>
                  <a:lnTo>
                    <a:pt x="926672" y="1451655"/>
                  </a:lnTo>
                  <a:lnTo>
                    <a:pt x="971259" y="1438370"/>
                  </a:lnTo>
                  <a:lnTo>
                    <a:pt x="1014620" y="1422399"/>
                  </a:lnTo>
                  <a:lnTo>
                    <a:pt x="1056656" y="1403839"/>
                  </a:lnTo>
                  <a:lnTo>
                    <a:pt x="1097271" y="1382788"/>
                  </a:lnTo>
                  <a:lnTo>
                    <a:pt x="1136367" y="1359343"/>
                  </a:lnTo>
                  <a:lnTo>
                    <a:pt x="1173846" y="1333602"/>
                  </a:lnTo>
                  <a:lnTo>
                    <a:pt x="1209613" y="1305661"/>
                  </a:lnTo>
                  <a:lnTo>
                    <a:pt x="1243569" y="1275618"/>
                  </a:lnTo>
                  <a:lnTo>
                    <a:pt x="1275618" y="1243569"/>
                  </a:lnTo>
                  <a:lnTo>
                    <a:pt x="1305661" y="1209613"/>
                  </a:lnTo>
                  <a:lnTo>
                    <a:pt x="1333602" y="1173846"/>
                  </a:lnTo>
                  <a:lnTo>
                    <a:pt x="1359343" y="1136367"/>
                  </a:lnTo>
                  <a:lnTo>
                    <a:pt x="1382788" y="1097271"/>
                  </a:lnTo>
                  <a:lnTo>
                    <a:pt x="1403839" y="1056656"/>
                  </a:lnTo>
                  <a:lnTo>
                    <a:pt x="1422399" y="1014620"/>
                  </a:lnTo>
                  <a:lnTo>
                    <a:pt x="1438370" y="971259"/>
                  </a:lnTo>
                  <a:lnTo>
                    <a:pt x="1451655" y="926672"/>
                  </a:lnTo>
                  <a:lnTo>
                    <a:pt x="1462157" y="880955"/>
                  </a:lnTo>
                  <a:lnTo>
                    <a:pt x="1469779" y="834205"/>
                  </a:lnTo>
                  <a:lnTo>
                    <a:pt x="1474424" y="786520"/>
                  </a:lnTo>
                  <a:lnTo>
                    <a:pt x="1475994" y="737997"/>
                  </a:lnTo>
                  <a:lnTo>
                    <a:pt x="1474424" y="689472"/>
                  </a:lnTo>
                  <a:lnTo>
                    <a:pt x="1469779" y="641786"/>
                  </a:lnTo>
                  <a:lnTo>
                    <a:pt x="1462157" y="595035"/>
                  </a:lnTo>
                  <a:lnTo>
                    <a:pt x="1451655" y="549317"/>
                  </a:lnTo>
                  <a:lnTo>
                    <a:pt x="1438370" y="504729"/>
                  </a:lnTo>
                  <a:lnTo>
                    <a:pt x="1422399" y="461368"/>
                  </a:lnTo>
                  <a:lnTo>
                    <a:pt x="1403839" y="419331"/>
                  </a:lnTo>
                  <a:lnTo>
                    <a:pt x="1382788" y="378717"/>
                  </a:lnTo>
                  <a:lnTo>
                    <a:pt x="1359343" y="339621"/>
                  </a:lnTo>
                  <a:lnTo>
                    <a:pt x="1333602" y="302141"/>
                  </a:lnTo>
                  <a:lnTo>
                    <a:pt x="1305661" y="266375"/>
                  </a:lnTo>
                  <a:lnTo>
                    <a:pt x="1275618" y="232419"/>
                  </a:lnTo>
                  <a:lnTo>
                    <a:pt x="1243569" y="200371"/>
                  </a:lnTo>
                  <a:lnTo>
                    <a:pt x="1209613" y="170328"/>
                  </a:lnTo>
                  <a:lnTo>
                    <a:pt x="1173846" y="142387"/>
                  </a:lnTo>
                  <a:lnTo>
                    <a:pt x="1136367" y="116646"/>
                  </a:lnTo>
                  <a:lnTo>
                    <a:pt x="1097271" y="93202"/>
                  </a:lnTo>
                  <a:lnTo>
                    <a:pt x="1056656" y="72152"/>
                  </a:lnTo>
                  <a:lnTo>
                    <a:pt x="1014620" y="53593"/>
                  </a:lnTo>
                  <a:lnTo>
                    <a:pt x="971259" y="37622"/>
                  </a:lnTo>
                  <a:lnTo>
                    <a:pt x="926672" y="24337"/>
                  </a:lnTo>
                  <a:lnTo>
                    <a:pt x="880955" y="13835"/>
                  </a:lnTo>
                  <a:lnTo>
                    <a:pt x="834205" y="6214"/>
                  </a:lnTo>
                  <a:lnTo>
                    <a:pt x="786520" y="1569"/>
                  </a:lnTo>
                  <a:lnTo>
                    <a:pt x="737997" y="0"/>
                  </a:lnTo>
                  <a:lnTo>
                    <a:pt x="689473" y="1569"/>
                  </a:lnTo>
                  <a:lnTo>
                    <a:pt x="641788" y="6214"/>
                  </a:lnTo>
                  <a:lnTo>
                    <a:pt x="595038" y="13835"/>
                  </a:lnTo>
                  <a:lnTo>
                    <a:pt x="549321" y="24337"/>
                  </a:lnTo>
                  <a:lnTo>
                    <a:pt x="504734" y="37622"/>
                  </a:lnTo>
                  <a:lnTo>
                    <a:pt x="461373" y="53593"/>
                  </a:lnTo>
                  <a:lnTo>
                    <a:pt x="419337" y="72152"/>
                  </a:lnTo>
                  <a:lnTo>
                    <a:pt x="378722" y="93202"/>
                  </a:lnTo>
                  <a:lnTo>
                    <a:pt x="339626" y="116646"/>
                  </a:lnTo>
                  <a:lnTo>
                    <a:pt x="302147" y="142387"/>
                  </a:lnTo>
                  <a:lnTo>
                    <a:pt x="266380" y="170328"/>
                  </a:lnTo>
                  <a:lnTo>
                    <a:pt x="232424" y="200371"/>
                  </a:lnTo>
                  <a:lnTo>
                    <a:pt x="200375" y="232419"/>
                  </a:lnTo>
                  <a:lnTo>
                    <a:pt x="170332" y="266375"/>
                  </a:lnTo>
                  <a:lnTo>
                    <a:pt x="142391" y="302141"/>
                  </a:lnTo>
                  <a:lnTo>
                    <a:pt x="116650" y="339621"/>
                  </a:lnTo>
                  <a:lnTo>
                    <a:pt x="93205" y="378717"/>
                  </a:lnTo>
                  <a:lnTo>
                    <a:pt x="72154" y="419331"/>
                  </a:lnTo>
                  <a:lnTo>
                    <a:pt x="53594" y="461368"/>
                  </a:lnTo>
                  <a:lnTo>
                    <a:pt x="37623" y="504729"/>
                  </a:lnTo>
                  <a:lnTo>
                    <a:pt x="24338" y="549317"/>
                  </a:lnTo>
                  <a:lnTo>
                    <a:pt x="13836" y="595035"/>
                  </a:lnTo>
                  <a:lnTo>
                    <a:pt x="6214" y="641786"/>
                  </a:lnTo>
                  <a:lnTo>
                    <a:pt x="1569" y="689472"/>
                  </a:lnTo>
                  <a:lnTo>
                    <a:pt x="0" y="737997"/>
                  </a:lnTo>
                  <a:lnTo>
                    <a:pt x="1569" y="786520"/>
                  </a:lnTo>
                  <a:lnTo>
                    <a:pt x="6214" y="834205"/>
                  </a:lnTo>
                  <a:lnTo>
                    <a:pt x="13836" y="880955"/>
                  </a:lnTo>
                  <a:lnTo>
                    <a:pt x="24338" y="926672"/>
                  </a:lnTo>
                  <a:lnTo>
                    <a:pt x="37623" y="971259"/>
                  </a:lnTo>
                  <a:lnTo>
                    <a:pt x="53594" y="1014620"/>
                  </a:lnTo>
                  <a:lnTo>
                    <a:pt x="72154" y="1056656"/>
                  </a:lnTo>
                  <a:lnTo>
                    <a:pt x="93205" y="1097271"/>
                  </a:lnTo>
                  <a:lnTo>
                    <a:pt x="116650" y="1136367"/>
                  </a:lnTo>
                  <a:lnTo>
                    <a:pt x="142391" y="1173846"/>
                  </a:lnTo>
                  <a:lnTo>
                    <a:pt x="170332" y="1209613"/>
                  </a:lnTo>
                  <a:lnTo>
                    <a:pt x="200375" y="1243569"/>
                  </a:lnTo>
                  <a:lnTo>
                    <a:pt x="232424" y="1275618"/>
                  </a:lnTo>
                  <a:lnTo>
                    <a:pt x="266380" y="1305661"/>
                  </a:lnTo>
                  <a:lnTo>
                    <a:pt x="302147" y="1333602"/>
                  </a:lnTo>
                  <a:lnTo>
                    <a:pt x="339626" y="1359343"/>
                  </a:lnTo>
                  <a:lnTo>
                    <a:pt x="378722" y="1382788"/>
                  </a:lnTo>
                  <a:lnTo>
                    <a:pt x="419337" y="1403839"/>
                  </a:lnTo>
                  <a:lnTo>
                    <a:pt x="461373" y="1422399"/>
                  </a:lnTo>
                  <a:lnTo>
                    <a:pt x="504734" y="1438370"/>
                  </a:lnTo>
                  <a:lnTo>
                    <a:pt x="549321" y="1451655"/>
                  </a:lnTo>
                  <a:lnTo>
                    <a:pt x="595038" y="1462157"/>
                  </a:lnTo>
                  <a:lnTo>
                    <a:pt x="641788" y="1469779"/>
                  </a:lnTo>
                  <a:lnTo>
                    <a:pt x="689473" y="1474424"/>
                  </a:lnTo>
                  <a:lnTo>
                    <a:pt x="737997" y="1475994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384272" y="2207129"/>
            <a:ext cx="1232816" cy="1274652"/>
            <a:chOff x="6299902" y="1980006"/>
            <a:chExt cx="1501775" cy="1501775"/>
          </a:xfrm>
        </p:grpSpPr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12599" y="1992700"/>
              <a:ext cx="1475996" cy="1476000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6312602" y="1992706"/>
              <a:ext cx="1476375" cy="1476375"/>
            </a:xfrm>
            <a:custGeom>
              <a:avLst/>
              <a:gdLst/>
              <a:ahLst/>
              <a:cxnLst/>
              <a:rect l="l" t="t" r="r" b="b"/>
              <a:pathLst>
                <a:path w="1476375" h="1476375">
                  <a:moveTo>
                    <a:pt x="737997" y="1475994"/>
                  </a:moveTo>
                  <a:lnTo>
                    <a:pt x="786520" y="1474424"/>
                  </a:lnTo>
                  <a:lnTo>
                    <a:pt x="834205" y="1469779"/>
                  </a:lnTo>
                  <a:lnTo>
                    <a:pt x="880955" y="1462157"/>
                  </a:lnTo>
                  <a:lnTo>
                    <a:pt x="926672" y="1451655"/>
                  </a:lnTo>
                  <a:lnTo>
                    <a:pt x="971259" y="1438370"/>
                  </a:lnTo>
                  <a:lnTo>
                    <a:pt x="1014620" y="1422399"/>
                  </a:lnTo>
                  <a:lnTo>
                    <a:pt x="1056656" y="1403839"/>
                  </a:lnTo>
                  <a:lnTo>
                    <a:pt x="1097271" y="1382788"/>
                  </a:lnTo>
                  <a:lnTo>
                    <a:pt x="1136367" y="1359343"/>
                  </a:lnTo>
                  <a:lnTo>
                    <a:pt x="1173846" y="1333602"/>
                  </a:lnTo>
                  <a:lnTo>
                    <a:pt x="1209613" y="1305661"/>
                  </a:lnTo>
                  <a:lnTo>
                    <a:pt x="1243569" y="1275618"/>
                  </a:lnTo>
                  <a:lnTo>
                    <a:pt x="1275618" y="1243569"/>
                  </a:lnTo>
                  <a:lnTo>
                    <a:pt x="1305661" y="1209613"/>
                  </a:lnTo>
                  <a:lnTo>
                    <a:pt x="1333602" y="1173846"/>
                  </a:lnTo>
                  <a:lnTo>
                    <a:pt x="1359343" y="1136367"/>
                  </a:lnTo>
                  <a:lnTo>
                    <a:pt x="1382788" y="1097271"/>
                  </a:lnTo>
                  <a:lnTo>
                    <a:pt x="1403839" y="1056656"/>
                  </a:lnTo>
                  <a:lnTo>
                    <a:pt x="1422399" y="1014620"/>
                  </a:lnTo>
                  <a:lnTo>
                    <a:pt x="1438370" y="971259"/>
                  </a:lnTo>
                  <a:lnTo>
                    <a:pt x="1451655" y="926672"/>
                  </a:lnTo>
                  <a:lnTo>
                    <a:pt x="1462157" y="880955"/>
                  </a:lnTo>
                  <a:lnTo>
                    <a:pt x="1469779" y="834205"/>
                  </a:lnTo>
                  <a:lnTo>
                    <a:pt x="1474424" y="786520"/>
                  </a:lnTo>
                  <a:lnTo>
                    <a:pt x="1475994" y="737997"/>
                  </a:lnTo>
                  <a:lnTo>
                    <a:pt x="1474424" y="689472"/>
                  </a:lnTo>
                  <a:lnTo>
                    <a:pt x="1469779" y="641786"/>
                  </a:lnTo>
                  <a:lnTo>
                    <a:pt x="1462157" y="595035"/>
                  </a:lnTo>
                  <a:lnTo>
                    <a:pt x="1451655" y="549317"/>
                  </a:lnTo>
                  <a:lnTo>
                    <a:pt x="1438370" y="504729"/>
                  </a:lnTo>
                  <a:lnTo>
                    <a:pt x="1422399" y="461368"/>
                  </a:lnTo>
                  <a:lnTo>
                    <a:pt x="1403839" y="419331"/>
                  </a:lnTo>
                  <a:lnTo>
                    <a:pt x="1382788" y="378717"/>
                  </a:lnTo>
                  <a:lnTo>
                    <a:pt x="1359343" y="339621"/>
                  </a:lnTo>
                  <a:lnTo>
                    <a:pt x="1333602" y="302141"/>
                  </a:lnTo>
                  <a:lnTo>
                    <a:pt x="1305661" y="266375"/>
                  </a:lnTo>
                  <a:lnTo>
                    <a:pt x="1275618" y="232419"/>
                  </a:lnTo>
                  <a:lnTo>
                    <a:pt x="1243569" y="200371"/>
                  </a:lnTo>
                  <a:lnTo>
                    <a:pt x="1209613" y="170328"/>
                  </a:lnTo>
                  <a:lnTo>
                    <a:pt x="1173846" y="142387"/>
                  </a:lnTo>
                  <a:lnTo>
                    <a:pt x="1136367" y="116646"/>
                  </a:lnTo>
                  <a:lnTo>
                    <a:pt x="1097271" y="93202"/>
                  </a:lnTo>
                  <a:lnTo>
                    <a:pt x="1056656" y="72152"/>
                  </a:lnTo>
                  <a:lnTo>
                    <a:pt x="1014620" y="53593"/>
                  </a:lnTo>
                  <a:lnTo>
                    <a:pt x="971259" y="37622"/>
                  </a:lnTo>
                  <a:lnTo>
                    <a:pt x="926672" y="24337"/>
                  </a:lnTo>
                  <a:lnTo>
                    <a:pt x="880955" y="13835"/>
                  </a:lnTo>
                  <a:lnTo>
                    <a:pt x="834205" y="6214"/>
                  </a:lnTo>
                  <a:lnTo>
                    <a:pt x="786520" y="1569"/>
                  </a:lnTo>
                  <a:lnTo>
                    <a:pt x="737997" y="0"/>
                  </a:lnTo>
                  <a:lnTo>
                    <a:pt x="689473" y="1569"/>
                  </a:lnTo>
                  <a:lnTo>
                    <a:pt x="641788" y="6214"/>
                  </a:lnTo>
                  <a:lnTo>
                    <a:pt x="595038" y="13835"/>
                  </a:lnTo>
                  <a:lnTo>
                    <a:pt x="549321" y="24337"/>
                  </a:lnTo>
                  <a:lnTo>
                    <a:pt x="504734" y="37622"/>
                  </a:lnTo>
                  <a:lnTo>
                    <a:pt x="461373" y="53593"/>
                  </a:lnTo>
                  <a:lnTo>
                    <a:pt x="419337" y="72152"/>
                  </a:lnTo>
                  <a:lnTo>
                    <a:pt x="378722" y="93202"/>
                  </a:lnTo>
                  <a:lnTo>
                    <a:pt x="339626" y="116646"/>
                  </a:lnTo>
                  <a:lnTo>
                    <a:pt x="302147" y="142387"/>
                  </a:lnTo>
                  <a:lnTo>
                    <a:pt x="266380" y="170328"/>
                  </a:lnTo>
                  <a:lnTo>
                    <a:pt x="232424" y="200371"/>
                  </a:lnTo>
                  <a:lnTo>
                    <a:pt x="200375" y="232419"/>
                  </a:lnTo>
                  <a:lnTo>
                    <a:pt x="170332" y="266375"/>
                  </a:lnTo>
                  <a:lnTo>
                    <a:pt x="142391" y="302141"/>
                  </a:lnTo>
                  <a:lnTo>
                    <a:pt x="116650" y="339621"/>
                  </a:lnTo>
                  <a:lnTo>
                    <a:pt x="93205" y="378717"/>
                  </a:lnTo>
                  <a:lnTo>
                    <a:pt x="72154" y="419331"/>
                  </a:lnTo>
                  <a:lnTo>
                    <a:pt x="53594" y="461368"/>
                  </a:lnTo>
                  <a:lnTo>
                    <a:pt x="37623" y="504729"/>
                  </a:lnTo>
                  <a:lnTo>
                    <a:pt x="24338" y="549317"/>
                  </a:lnTo>
                  <a:lnTo>
                    <a:pt x="13836" y="595035"/>
                  </a:lnTo>
                  <a:lnTo>
                    <a:pt x="6214" y="641786"/>
                  </a:lnTo>
                  <a:lnTo>
                    <a:pt x="1569" y="689472"/>
                  </a:lnTo>
                  <a:lnTo>
                    <a:pt x="0" y="737997"/>
                  </a:lnTo>
                  <a:lnTo>
                    <a:pt x="1569" y="786520"/>
                  </a:lnTo>
                  <a:lnTo>
                    <a:pt x="6214" y="834205"/>
                  </a:lnTo>
                  <a:lnTo>
                    <a:pt x="13836" y="880955"/>
                  </a:lnTo>
                  <a:lnTo>
                    <a:pt x="24338" y="926672"/>
                  </a:lnTo>
                  <a:lnTo>
                    <a:pt x="37623" y="971259"/>
                  </a:lnTo>
                  <a:lnTo>
                    <a:pt x="53594" y="1014620"/>
                  </a:lnTo>
                  <a:lnTo>
                    <a:pt x="72154" y="1056656"/>
                  </a:lnTo>
                  <a:lnTo>
                    <a:pt x="93205" y="1097271"/>
                  </a:lnTo>
                  <a:lnTo>
                    <a:pt x="116650" y="1136367"/>
                  </a:lnTo>
                  <a:lnTo>
                    <a:pt x="142391" y="1173846"/>
                  </a:lnTo>
                  <a:lnTo>
                    <a:pt x="170332" y="1209613"/>
                  </a:lnTo>
                  <a:lnTo>
                    <a:pt x="200375" y="1243569"/>
                  </a:lnTo>
                  <a:lnTo>
                    <a:pt x="232424" y="1275618"/>
                  </a:lnTo>
                  <a:lnTo>
                    <a:pt x="266380" y="1305661"/>
                  </a:lnTo>
                  <a:lnTo>
                    <a:pt x="302147" y="1333602"/>
                  </a:lnTo>
                  <a:lnTo>
                    <a:pt x="339626" y="1359343"/>
                  </a:lnTo>
                  <a:lnTo>
                    <a:pt x="378722" y="1382788"/>
                  </a:lnTo>
                  <a:lnTo>
                    <a:pt x="419337" y="1403839"/>
                  </a:lnTo>
                  <a:lnTo>
                    <a:pt x="461373" y="1422399"/>
                  </a:lnTo>
                  <a:lnTo>
                    <a:pt x="504734" y="1438370"/>
                  </a:lnTo>
                  <a:lnTo>
                    <a:pt x="549321" y="1451655"/>
                  </a:lnTo>
                  <a:lnTo>
                    <a:pt x="595038" y="1462157"/>
                  </a:lnTo>
                  <a:lnTo>
                    <a:pt x="641788" y="1469779"/>
                  </a:lnTo>
                  <a:lnTo>
                    <a:pt x="689473" y="1474424"/>
                  </a:lnTo>
                  <a:lnTo>
                    <a:pt x="737997" y="1475994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6252572" y="2207129"/>
            <a:ext cx="1232816" cy="1274652"/>
            <a:chOff x="9168202" y="1980006"/>
            <a:chExt cx="1501775" cy="1501775"/>
          </a:xfrm>
        </p:grpSpPr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180900" y="1992700"/>
              <a:ext cx="1476000" cy="1476000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9180902" y="1992706"/>
              <a:ext cx="1476375" cy="1476375"/>
            </a:xfrm>
            <a:custGeom>
              <a:avLst/>
              <a:gdLst/>
              <a:ahLst/>
              <a:cxnLst/>
              <a:rect l="l" t="t" r="r" b="b"/>
              <a:pathLst>
                <a:path w="1476375" h="1476375">
                  <a:moveTo>
                    <a:pt x="737997" y="1475994"/>
                  </a:moveTo>
                  <a:lnTo>
                    <a:pt x="786520" y="1474424"/>
                  </a:lnTo>
                  <a:lnTo>
                    <a:pt x="834205" y="1469779"/>
                  </a:lnTo>
                  <a:lnTo>
                    <a:pt x="880955" y="1462157"/>
                  </a:lnTo>
                  <a:lnTo>
                    <a:pt x="926672" y="1451655"/>
                  </a:lnTo>
                  <a:lnTo>
                    <a:pt x="971259" y="1438370"/>
                  </a:lnTo>
                  <a:lnTo>
                    <a:pt x="1014620" y="1422399"/>
                  </a:lnTo>
                  <a:lnTo>
                    <a:pt x="1056656" y="1403839"/>
                  </a:lnTo>
                  <a:lnTo>
                    <a:pt x="1097271" y="1382788"/>
                  </a:lnTo>
                  <a:lnTo>
                    <a:pt x="1136367" y="1359343"/>
                  </a:lnTo>
                  <a:lnTo>
                    <a:pt x="1173846" y="1333602"/>
                  </a:lnTo>
                  <a:lnTo>
                    <a:pt x="1209613" y="1305661"/>
                  </a:lnTo>
                  <a:lnTo>
                    <a:pt x="1243569" y="1275618"/>
                  </a:lnTo>
                  <a:lnTo>
                    <a:pt x="1275618" y="1243569"/>
                  </a:lnTo>
                  <a:lnTo>
                    <a:pt x="1305661" y="1209613"/>
                  </a:lnTo>
                  <a:lnTo>
                    <a:pt x="1333602" y="1173846"/>
                  </a:lnTo>
                  <a:lnTo>
                    <a:pt x="1359343" y="1136367"/>
                  </a:lnTo>
                  <a:lnTo>
                    <a:pt x="1382788" y="1097271"/>
                  </a:lnTo>
                  <a:lnTo>
                    <a:pt x="1403839" y="1056656"/>
                  </a:lnTo>
                  <a:lnTo>
                    <a:pt x="1422399" y="1014620"/>
                  </a:lnTo>
                  <a:lnTo>
                    <a:pt x="1438370" y="971259"/>
                  </a:lnTo>
                  <a:lnTo>
                    <a:pt x="1451655" y="926672"/>
                  </a:lnTo>
                  <a:lnTo>
                    <a:pt x="1462157" y="880955"/>
                  </a:lnTo>
                  <a:lnTo>
                    <a:pt x="1469779" y="834205"/>
                  </a:lnTo>
                  <a:lnTo>
                    <a:pt x="1474424" y="786520"/>
                  </a:lnTo>
                  <a:lnTo>
                    <a:pt x="1475994" y="737997"/>
                  </a:lnTo>
                  <a:lnTo>
                    <a:pt x="1474424" y="689472"/>
                  </a:lnTo>
                  <a:lnTo>
                    <a:pt x="1469779" y="641786"/>
                  </a:lnTo>
                  <a:lnTo>
                    <a:pt x="1462157" y="595035"/>
                  </a:lnTo>
                  <a:lnTo>
                    <a:pt x="1451655" y="549317"/>
                  </a:lnTo>
                  <a:lnTo>
                    <a:pt x="1438370" y="504729"/>
                  </a:lnTo>
                  <a:lnTo>
                    <a:pt x="1422399" y="461368"/>
                  </a:lnTo>
                  <a:lnTo>
                    <a:pt x="1403839" y="419331"/>
                  </a:lnTo>
                  <a:lnTo>
                    <a:pt x="1382788" y="378717"/>
                  </a:lnTo>
                  <a:lnTo>
                    <a:pt x="1359343" y="339621"/>
                  </a:lnTo>
                  <a:lnTo>
                    <a:pt x="1333602" y="302141"/>
                  </a:lnTo>
                  <a:lnTo>
                    <a:pt x="1305661" y="266375"/>
                  </a:lnTo>
                  <a:lnTo>
                    <a:pt x="1275618" y="232419"/>
                  </a:lnTo>
                  <a:lnTo>
                    <a:pt x="1243569" y="200371"/>
                  </a:lnTo>
                  <a:lnTo>
                    <a:pt x="1209613" y="170328"/>
                  </a:lnTo>
                  <a:lnTo>
                    <a:pt x="1173846" y="142387"/>
                  </a:lnTo>
                  <a:lnTo>
                    <a:pt x="1136367" y="116646"/>
                  </a:lnTo>
                  <a:lnTo>
                    <a:pt x="1097271" y="93202"/>
                  </a:lnTo>
                  <a:lnTo>
                    <a:pt x="1056656" y="72152"/>
                  </a:lnTo>
                  <a:lnTo>
                    <a:pt x="1014620" y="53593"/>
                  </a:lnTo>
                  <a:lnTo>
                    <a:pt x="971259" y="37622"/>
                  </a:lnTo>
                  <a:lnTo>
                    <a:pt x="926672" y="24337"/>
                  </a:lnTo>
                  <a:lnTo>
                    <a:pt x="880955" y="13835"/>
                  </a:lnTo>
                  <a:lnTo>
                    <a:pt x="834205" y="6214"/>
                  </a:lnTo>
                  <a:lnTo>
                    <a:pt x="786520" y="1569"/>
                  </a:lnTo>
                  <a:lnTo>
                    <a:pt x="737997" y="0"/>
                  </a:lnTo>
                  <a:lnTo>
                    <a:pt x="689473" y="1569"/>
                  </a:lnTo>
                  <a:lnTo>
                    <a:pt x="641788" y="6214"/>
                  </a:lnTo>
                  <a:lnTo>
                    <a:pt x="595038" y="13835"/>
                  </a:lnTo>
                  <a:lnTo>
                    <a:pt x="549321" y="24337"/>
                  </a:lnTo>
                  <a:lnTo>
                    <a:pt x="504734" y="37622"/>
                  </a:lnTo>
                  <a:lnTo>
                    <a:pt x="461373" y="53593"/>
                  </a:lnTo>
                  <a:lnTo>
                    <a:pt x="419337" y="72152"/>
                  </a:lnTo>
                  <a:lnTo>
                    <a:pt x="378722" y="93202"/>
                  </a:lnTo>
                  <a:lnTo>
                    <a:pt x="339626" y="116646"/>
                  </a:lnTo>
                  <a:lnTo>
                    <a:pt x="302147" y="142387"/>
                  </a:lnTo>
                  <a:lnTo>
                    <a:pt x="266380" y="170328"/>
                  </a:lnTo>
                  <a:lnTo>
                    <a:pt x="232424" y="200371"/>
                  </a:lnTo>
                  <a:lnTo>
                    <a:pt x="200375" y="232419"/>
                  </a:lnTo>
                  <a:lnTo>
                    <a:pt x="170332" y="266375"/>
                  </a:lnTo>
                  <a:lnTo>
                    <a:pt x="142391" y="302141"/>
                  </a:lnTo>
                  <a:lnTo>
                    <a:pt x="116650" y="339621"/>
                  </a:lnTo>
                  <a:lnTo>
                    <a:pt x="93205" y="378717"/>
                  </a:lnTo>
                  <a:lnTo>
                    <a:pt x="72154" y="419331"/>
                  </a:lnTo>
                  <a:lnTo>
                    <a:pt x="53594" y="461368"/>
                  </a:lnTo>
                  <a:lnTo>
                    <a:pt x="37623" y="504729"/>
                  </a:lnTo>
                  <a:lnTo>
                    <a:pt x="24338" y="549317"/>
                  </a:lnTo>
                  <a:lnTo>
                    <a:pt x="13836" y="595035"/>
                  </a:lnTo>
                  <a:lnTo>
                    <a:pt x="6214" y="641786"/>
                  </a:lnTo>
                  <a:lnTo>
                    <a:pt x="1569" y="689472"/>
                  </a:lnTo>
                  <a:lnTo>
                    <a:pt x="0" y="737997"/>
                  </a:lnTo>
                  <a:lnTo>
                    <a:pt x="1569" y="786520"/>
                  </a:lnTo>
                  <a:lnTo>
                    <a:pt x="6214" y="834205"/>
                  </a:lnTo>
                  <a:lnTo>
                    <a:pt x="13836" y="880955"/>
                  </a:lnTo>
                  <a:lnTo>
                    <a:pt x="24338" y="926672"/>
                  </a:lnTo>
                  <a:lnTo>
                    <a:pt x="37623" y="971259"/>
                  </a:lnTo>
                  <a:lnTo>
                    <a:pt x="53594" y="1014620"/>
                  </a:lnTo>
                  <a:lnTo>
                    <a:pt x="72154" y="1056656"/>
                  </a:lnTo>
                  <a:lnTo>
                    <a:pt x="93205" y="1097271"/>
                  </a:lnTo>
                  <a:lnTo>
                    <a:pt x="116650" y="1136367"/>
                  </a:lnTo>
                  <a:lnTo>
                    <a:pt x="142391" y="1173846"/>
                  </a:lnTo>
                  <a:lnTo>
                    <a:pt x="170332" y="1209613"/>
                  </a:lnTo>
                  <a:lnTo>
                    <a:pt x="200375" y="1243569"/>
                  </a:lnTo>
                  <a:lnTo>
                    <a:pt x="232424" y="1275618"/>
                  </a:lnTo>
                  <a:lnTo>
                    <a:pt x="266380" y="1305661"/>
                  </a:lnTo>
                  <a:lnTo>
                    <a:pt x="302147" y="1333602"/>
                  </a:lnTo>
                  <a:lnTo>
                    <a:pt x="339626" y="1359343"/>
                  </a:lnTo>
                  <a:lnTo>
                    <a:pt x="378722" y="1382788"/>
                  </a:lnTo>
                  <a:lnTo>
                    <a:pt x="419337" y="1403839"/>
                  </a:lnTo>
                  <a:lnTo>
                    <a:pt x="461373" y="1422399"/>
                  </a:lnTo>
                  <a:lnTo>
                    <a:pt x="504734" y="1438370"/>
                  </a:lnTo>
                  <a:lnTo>
                    <a:pt x="549321" y="1451655"/>
                  </a:lnTo>
                  <a:lnTo>
                    <a:pt x="595038" y="1462157"/>
                  </a:lnTo>
                  <a:lnTo>
                    <a:pt x="641788" y="1469779"/>
                  </a:lnTo>
                  <a:lnTo>
                    <a:pt x="689473" y="1474424"/>
                  </a:lnTo>
                  <a:lnTo>
                    <a:pt x="737997" y="1475994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28668" y="4134700"/>
            <a:ext cx="2436495" cy="0"/>
          </a:xfrm>
          <a:custGeom>
            <a:avLst/>
            <a:gdLst/>
            <a:ahLst/>
            <a:cxnLst/>
            <a:rect l="l" t="t" r="r" b="b"/>
            <a:pathLst>
              <a:path w="2436495">
                <a:moveTo>
                  <a:pt x="0" y="0"/>
                </a:moveTo>
                <a:lnTo>
                  <a:pt x="2436304" y="0"/>
                </a:lnTo>
              </a:path>
            </a:pathLst>
          </a:custGeom>
          <a:ln w="12700">
            <a:solidFill>
              <a:srgbClr val="CC8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396968" y="4134700"/>
            <a:ext cx="2436495" cy="0"/>
          </a:xfrm>
          <a:custGeom>
            <a:avLst/>
            <a:gdLst/>
            <a:ahLst/>
            <a:cxnLst/>
            <a:rect l="l" t="t" r="r" b="b"/>
            <a:pathLst>
              <a:path w="2436495">
                <a:moveTo>
                  <a:pt x="0" y="0"/>
                </a:moveTo>
                <a:lnTo>
                  <a:pt x="2436304" y="0"/>
                </a:lnTo>
              </a:path>
            </a:pathLst>
          </a:custGeom>
          <a:ln w="12700">
            <a:solidFill>
              <a:srgbClr val="CC8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65269" y="4134700"/>
            <a:ext cx="2436495" cy="0"/>
          </a:xfrm>
          <a:custGeom>
            <a:avLst/>
            <a:gdLst/>
            <a:ahLst/>
            <a:cxnLst/>
            <a:rect l="l" t="t" r="r" b="b"/>
            <a:pathLst>
              <a:path w="2436495">
                <a:moveTo>
                  <a:pt x="0" y="0"/>
                </a:moveTo>
                <a:lnTo>
                  <a:pt x="2436304" y="0"/>
                </a:lnTo>
              </a:path>
            </a:pathLst>
          </a:custGeom>
          <a:ln w="12700">
            <a:solidFill>
              <a:srgbClr val="CC8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Title 25">
            <a:extLst>
              <a:ext uri="{FF2B5EF4-FFF2-40B4-BE49-F238E27FC236}">
                <a16:creationId xmlns:a16="http://schemas.microsoft.com/office/drawing/2014/main" id="{F12C4B7C-4B55-952A-7828-0CBE4B04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364" y="0"/>
            <a:ext cx="11150699" cy="1152525"/>
          </a:xfrm>
        </p:spPr>
        <p:txBody>
          <a:bodyPr/>
          <a:lstStyle/>
          <a:p>
            <a:r>
              <a:rPr lang="en-US" dirty="0">
                <a:solidFill>
                  <a:srgbClr val="1A1E51"/>
                </a:solidFill>
              </a:rPr>
              <a:t>Our Leadership Team</a:t>
            </a:r>
          </a:p>
        </p:txBody>
      </p:sp>
      <p:graphicFrame>
        <p:nvGraphicFramePr>
          <p:cNvPr id="25" name="Diagram 24">
            <a:extLst>
              <a:ext uri="{FF2B5EF4-FFF2-40B4-BE49-F238E27FC236}">
                <a16:creationId xmlns:a16="http://schemas.microsoft.com/office/drawing/2014/main" id="{B8823826-5684-42F1-E5B3-218BCACA67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8614458"/>
              </p:ext>
            </p:extLst>
          </p:nvPr>
        </p:nvGraphicFramePr>
        <p:xfrm>
          <a:off x="8981630" y="1922804"/>
          <a:ext cx="3078471" cy="1931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27" name="Picture 26">
            <a:extLst>
              <a:ext uri="{FF2B5EF4-FFF2-40B4-BE49-F238E27FC236}">
                <a16:creationId xmlns:a16="http://schemas.microsoft.com/office/drawing/2014/main" id="{A684869A-D586-5B46-02CA-3F3040AB82F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786" y="504007"/>
            <a:ext cx="912676" cy="904379"/>
          </a:xfrm>
          <a:prstGeom prst="rect">
            <a:avLst/>
          </a:prstGeom>
        </p:spPr>
      </p:pic>
      <p:sp>
        <p:nvSpPr>
          <p:cNvPr id="3" name="object 4">
            <a:extLst>
              <a:ext uri="{FF2B5EF4-FFF2-40B4-BE49-F238E27FC236}">
                <a16:creationId xmlns:a16="http://schemas.microsoft.com/office/drawing/2014/main" id="{6CB7A385-36D4-D0B3-3402-8B07CD29A7D3}"/>
              </a:ext>
            </a:extLst>
          </p:cNvPr>
          <p:cNvSpPr txBox="1"/>
          <p:nvPr/>
        </p:nvSpPr>
        <p:spPr>
          <a:xfrm>
            <a:off x="525364" y="5536796"/>
            <a:ext cx="2328931" cy="74358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200" dirty="0">
                <a:solidFill>
                  <a:srgbClr val="1A1E51"/>
                </a:solidFill>
                <a:latin typeface="Lato-Light"/>
                <a:cs typeface="Lato-Light"/>
              </a:rPr>
              <a:t>D: 02033 711 </a:t>
            </a:r>
            <a:r>
              <a:rPr sz="1200" spc="-25" dirty="0">
                <a:solidFill>
                  <a:srgbClr val="1A1E51"/>
                </a:solidFill>
                <a:latin typeface="Lato-Light"/>
                <a:cs typeface="Lato-Light"/>
              </a:rPr>
              <a:t>810</a:t>
            </a:r>
            <a:endParaRPr sz="1200" dirty="0">
              <a:solidFill>
                <a:srgbClr val="1A1E51"/>
              </a:solidFill>
              <a:latin typeface="Lato-Light"/>
              <a:cs typeface="Lato-Light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200" dirty="0">
                <a:solidFill>
                  <a:srgbClr val="1A1E51"/>
                </a:solidFill>
                <a:latin typeface="Lato-Light"/>
                <a:cs typeface="Lato-Light"/>
              </a:rPr>
              <a:t>M: 07834 </a:t>
            </a:r>
            <a:r>
              <a:rPr sz="1200" spc="-10" dirty="0">
                <a:solidFill>
                  <a:srgbClr val="1A1E51"/>
                </a:solidFill>
                <a:latin typeface="Lato-Light"/>
                <a:cs typeface="Lato-Light"/>
              </a:rPr>
              <a:t>774474</a:t>
            </a:r>
            <a:endParaRPr sz="1200" dirty="0">
              <a:solidFill>
                <a:srgbClr val="1A1E51"/>
              </a:solidFill>
              <a:latin typeface="Lato-Light"/>
              <a:cs typeface="Lato-Light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200" spc="-10" dirty="0">
                <a:solidFill>
                  <a:srgbClr val="FFFFFF"/>
                </a:solidFill>
                <a:latin typeface="Lato-Light"/>
                <a:cs typeface="Lato-Light"/>
                <a:hlinkClick r:id="rId12"/>
              </a:rPr>
              <a:t>lewis.pennell@penntech-it.com</a:t>
            </a:r>
            <a:endParaRPr sz="1200" dirty="0">
              <a:latin typeface="Lato-Light"/>
              <a:cs typeface="Lato-Light"/>
            </a:endParaRP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FE473C50-86D0-332E-2DC5-4BE404718145}"/>
              </a:ext>
            </a:extLst>
          </p:cNvPr>
          <p:cNvSpPr txBox="1"/>
          <p:nvPr/>
        </p:nvSpPr>
        <p:spPr>
          <a:xfrm>
            <a:off x="3396968" y="5536796"/>
            <a:ext cx="2449195" cy="74358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200" dirty="0">
                <a:solidFill>
                  <a:srgbClr val="1A1E51"/>
                </a:solidFill>
                <a:latin typeface="Lato-Light"/>
                <a:cs typeface="Lato-Light"/>
              </a:rPr>
              <a:t>D: 02033 711 </a:t>
            </a:r>
            <a:r>
              <a:rPr sz="1200" spc="-25" dirty="0">
                <a:solidFill>
                  <a:srgbClr val="1A1E51"/>
                </a:solidFill>
                <a:latin typeface="Lato-Light"/>
                <a:cs typeface="Lato-Light"/>
              </a:rPr>
              <a:t>810</a:t>
            </a:r>
            <a:endParaRPr sz="1200" dirty="0">
              <a:solidFill>
                <a:srgbClr val="1A1E51"/>
              </a:solidFill>
              <a:latin typeface="Lato-Light"/>
              <a:cs typeface="Lato-Light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200" dirty="0">
                <a:solidFill>
                  <a:srgbClr val="1A1E51"/>
                </a:solidFill>
                <a:latin typeface="Lato-Light"/>
                <a:cs typeface="Lato-Light"/>
              </a:rPr>
              <a:t>M: 07538 </a:t>
            </a:r>
            <a:r>
              <a:rPr sz="1200" spc="-10" dirty="0">
                <a:solidFill>
                  <a:srgbClr val="1A1E51"/>
                </a:solidFill>
                <a:latin typeface="Lato-Light"/>
                <a:cs typeface="Lato-Light"/>
              </a:rPr>
              <a:t>569835</a:t>
            </a:r>
            <a:endParaRPr sz="1200" dirty="0">
              <a:solidFill>
                <a:srgbClr val="1A1E51"/>
              </a:solidFill>
              <a:latin typeface="Lato-Light"/>
              <a:cs typeface="Lato-Light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200" spc="-10" dirty="0">
                <a:solidFill>
                  <a:srgbClr val="FFFFFF"/>
                </a:solidFill>
                <a:latin typeface="Lato-Light"/>
                <a:cs typeface="Lato-Light"/>
                <a:hlinkClick r:id="rId13"/>
              </a:rPr>
              <a:t>cr</a:t>
            </a:r>
            <a:r>
              <a:rPr sz="1200" spc="-10" dirty="0">
                <a:solidFill>
                  <a:srgbClr val="FFFFFF"/>
                </a:solidFill>
                <a:latin typeface="Lato-Light"/>
                <a:cs typeface="Lato-Light"/>
                <a:hlinkClick r:id="rId14"/>
              </a:rPr>
              <a:t>aig.summers@penntech-it.com</a:t>
            </a:r>
            <a:endParaRPr sz="1200" dirty="0">
              <a:latin typeface="Lato-Light"/>
              <a:cs typeface="Lato-Light"/>
            </a:endParaRPr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id="{98EE6513-D380-F43F-9C13-4E8BB68F5A0C}"/>
              </a:ext>
            </a:extLst>
          </p:cNvPr>
          <p:cNvSpPr txBox="1"/>
          <p:nvPr/>
        </p:nvSpPr>
        <p:spPr>
          <a:xfrm>
            <a:off x="6234256" y="5536796"/>
            <a:ext cx="2436495" cy="74358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200" dirty="0">
                <a:solidFill>
                  <a:srgbClr val="1A1E51"/>
                </a:solidFill>
                <a:latin typeface="Lato-Light"/>
                <a:cs typeface="Lato-Light"/>
              </a:rPr>
              <a:t>D: 02033 711 </a:t>
            </a:r>
            <a:r>
              <a:rPr sz="1200" spc="-25" dirty="0">
                <a:solidFill>
                  <a:srgbClr val="1A1E51"/>
                </a:solidFill>
                <a:latin typeface="Lato-Light"/>
                <a:cs typeface="Lato-Light"/>
              </a:rPr>
              <a:t>810</a:t>
            </a:r>
            <a:endParaRPr sz="1200" dirty="0">
              <a:solidFill>
                <a:srgbClr val="1A1E51"/>
              </a:solidFill>
              <a:latin typeface="Lato-Light"/>
              <a:cs typeface="Lato-Light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200" dirty="0">
                <a:solidFill>
                  <a:srgbClr val="1A1E51"/>
                </a:solidFill>
                <a:latin typeface="Lato-Light"/>
                <a:cs typeface="Lato-Light"/>
              </a:rPr>
              <a:t>M: 07511 </a:t>
            </a:r>
            <a:r>
              <a:rPr sz="1200" spc="-10" dirty="0">
                <a:solidFill>
                  <a:srgbClr val="1A1E51"/>
                </a:solidFill>
                <a:latin typeface="Lato-Light"/>
                <a:cs typeface="Lato-Light"/>
              </a:rPr>
              <a:t>695183</a:t>
            </a:r>
            <a:endParaRPr sz="1200" dirty="0">
              <a:solidFill>
                <a:srgbClr val="1A1E51"/>
              </a:solidFill>
              <a:latin typeface="Lato-Light"/>
              <a:cs typeface="Lato-Light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200" dirty="0">
                <a:solidFill>
                  <a:srgbClr val="FFFFFF"/>
                </a:solidFill>
                <a:latin typeface="Lato-Light"/>
                <a:cs typeface="Lato-Light"/>
                <a:hlinkClick r:id="rId15"/>
              </a:rPr>
              <a:t>elaine.ladyman@penntech-</a:t>
            </a:r>
            <a:r>
              <a:rPr sz="1200" spc="-10" dirty="0">
                <a:solidFill>
                  <a:srgbClr val="FFFFFF"/>
                </a:solidFill>
                <a:latin typeface="Lato-Light"/>
                <a:cs typeface="Lato-Light"/>
                <a:hlinkClick r:id="rId15"/>
              </a:rPr>
              <a:t>it.com</a:t>
            </a:r>
            <a:endParaRPr sz="1200" dirty="0">
              <a:latin typeface="Lato-Light"/>
              <a:cs typeface="Lato-Ligh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3CF5A0A-6DDE-47C2-80CE-03B5B06D9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365" y="1698541"/>
            <a:ext cx="6918022" cy="4100896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en-GB" sz="1800" b="1" dirty="0">
                <a:solidFill>
                  <a:srgbClr val="202351"/>
                </a:solidFill>
                <a:effectLst/>
                <a:latin typeface="Lato" panose="020F0502020204030203" pitchFamily="34" charset="77"/>
              </a:rPr>
              <a:t>Penntech IT Solutions are a managed service provider specialising in the delivery of strategic, scalable IT solutions to a range of small and medium enterprises. </a:t>
            </a:r>
          </a:p>
          <a:p>
            <a:pPr>
              <a:spcBef>
                <a:spcPts val="2400"/>
              </a:spcBef>
            </a:pPr>
            <a:r>
              <a:rPr lang="en-GB" sz="1000" dirty="0">
                <a:solidFill>
                  <a:srgbClr val="202351"/>
                </a:solidFill>
                <a:effectLst/>
                <a:latin typeface="+mj-lt"/>
              </a:rPr>
              <a:t>We work across a wide range of industries</a:t>
            </a:r>
            <a:r>
              <a:rPr lang="en-US" sz="1000" dirty="0">
                <a:solidFill>
                  <a:srgbClr val="202351"/>
                </a:solidFill>
                <a:effectLst/>
                <a:latin typeface="+mj-lt"/>
              </a:rPr>
              <a:t>, including, but not limited to, Education, Private Equity, and Insurance. Our clients come first in everything we do. We care about their business and </a:t>
            </a:r>
            <a:r>
              <a:rPr lang="en-GB" sz="1000" dirty="0">
                <a:solidFill>
                  <a:srgbClr val="202351"/>
                </a:solidFill>
                <a:effectLst/>
                <a:latin typeface="+mj-lt"/>
              </a:rPr>
              <a:t>what they think of our service. </a:t>
            </a:r>
          </a:p>
          <a:p>
            <a:pPr>
              <a:spcBef>
                <a:spcPts val="2400"/>
              </a:spcBef>
            </a:pPr>
            <a:r>
              <a:rPr lang="en-GB" sz="1000" dirty="0">
                <a:solidFill>
                  <a:srgbClr val="202351"/>
                </a:solidFill>
                <a:effectLst/>
                <a:latin typeface="+mj-lt"/>
              </a:rPr>
              <a:t>This deck is an overview of the services we provide. Not one </a:t>
            </a:r>
            <a:r>
              <a:rPr lang="en-US" sz="1000" dirty="0">
                <a:solidFill>
                  <a:srgbClr val="202351"/>
                </a:solidFill>
                <a:effectLst/>
                <a:latin typeface="+mj-lt"/>
              </a:rPr>
              <a:t>size fits all. If you would like specific pricing, with absolutely no obligation, one of our Engineers will carry out a free audit and provide the best fit aligned to your business objectives,</a:t>
            </a:r>
            <a:r>
              <a:rPr lang="en-GB" sz="1000" dirty="0">
                <a:solidFill>
                  <a:srgbClr val="202351"/>
                </a:solidFill>
                <a:effectLst/>
                <a:latin typeface="+mj-lt"/>
              </a:rPr>
              <a:t> including budgetary constraints. 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E197D9B-3D31-4EB9-9C45-865800E499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8572083"/>
              </p:ext>
            </p:extLst>
          </p:nvPr>
        </p:nvGraphicFramePr>
        <p:xfrm>
          <a:off x="8910752" y="2004646"/>
          <a:ext cx="3123593" cy="2804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F75DCA94-BB87-DD16-8C7D-068E3A79C7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28590" y="3789411"/>
            <a:ext cx="2643958" cy="255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62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E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364" y="647258"/>
            <a:ext cx="1115069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Why</a:t>
            </a:r>
            <a:r>
              <a:rPr sz="3200" spc="-90" dirty="0"/>
              <a:t> </a:t>
            </a:r>
            <a:r>
              <a:rPr sz="3200" spc="-10" dirty="0"/>
              <a:t>Penntech?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5938" y="1557596"/>
            <a:ext cx="8320141" cy="978473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lang="en-GB" b="1" dirty="0">
                <a:solidFill>
                  <a:srgbClr val="CC8838"/>
                </a:solidFill>
                <a:latin typeface="Lato"/>
                <a:cs typeface="Lato"/>
              </a:rPr>
              <a:t>Eight</a:t>
            </a:r>
            <a:r>
              <a:rPr b="1" spc="-50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b="1" dirty="0">
                <a:solidFill>
                  <a:srgbClr val="CC8838"/>
                </a:solidFill>
                <a:latin typeface="Lato"/>
                <a:cs typeface="Lato"/>
              </a:rPr>
              <a:t>reasons</a:t>
            </a:r>
            <a:r>
              <a:rPr b="1" spc="-35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b="1" dirty="0">
                <a:solidFill>
                  <a:srgbClr val="CC8838"/>
                </a:solidFill>
                <a:latin typeface="Lato"/>
                <a:cs typeface="Lato"/>
              </a:rPr>
              <a:t>why</a:t>
            </a:r>
            <a:r>
              <a:rPr b="1" spc="-40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b="1" spc="-45" dirty="0">
                <a:solidFill>
                  <a:srgbClr val="CC8838"/>
                </a:solidFill>
                <a:latin typeface="Lato"/>
                <a:cs typeface="Lato"/>
              </a:rPr>
              <a:t>we’d</a:t>
            </a:r>
            <a:r>
              <a:rPr b="1" spc="-35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b="1" dirty="0">
                <a:solidFill>
                  <a:srgbClr val="CC8838"/>
                </a:solidFill>
                <a:latin typeface="Lato"/>
                <a:cs typeface="Lato"/>
              </a:rPr>
              <a:t>be</a:t>
            </a:r>
            <a:r>
              <a:rPr b="1" spc="-40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b="1" dirty="0">
                <a:solidFill>
                  <a:srgbClr val="CC8838"/>
                </a:solidFill>
                <a:latin typeface="Lato"/>
                <a:cs typeface="Lato"/>
              </a:rPr>
              <a:t>great</a:t>
            </a:r>
            <a:r>
              <a:rPr b="1" spc="-30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b="1" spc="-10" dirty="0">
                <a:solidFill>
                  <a:srgbClr val="CC8838"/>
                </a:solidFill>
                <a:latin typeface="Lato"/>
                <a:cs typeface="Lato"/>
              </a:rPr>
              <a:t>together</a:t>
            </a:r>
            <a:endParaRPr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1400" dirty="0">
                <a:solidFill>
                  <a:srgbClr val="FFFFFF"/>
                </a:solidFill>
                <a:latin typeface="Lato-Light"/>
                <a:cs typeface="Lato-Light"/>
              </a:rPr>
              <a:t>Do</a:t>
            </a:r>
            <a:r>
              <a:rPr sz="14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400" dirty="0">
                <a:solidFill>
                  <a:srgbClr val="FFFFFF"/>
                </a:solidFill>
                <a:latin typeface="Lato-Light"/>
                <a:cs typeface="Lato-Light"/>
              </a:rPr>
              <a:t>we</a:t>
            </a:r>
            <a:r>
              <a:rPr sz="14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400" dirty="0">
                <a:solidFill>
                  <a:srgbClr val="FFFFFF"/>
                </a:solidFill>
                <a:latin typeface="Lato-Light"/>
                <a:cs typeface="Lato-Light"/>
              </a:rPr>
              <a:t>provide</a:t>
            </a:r>
            <a:r>
              <a:rPr sz="14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400" dirty="0">
                <a:solidFill>
                  <a:srgbClr val="FFFFFF"/>
                </a:solidFill>
                <a:latin typeface="Lato-Light"/>
                <a:cs typeface="Lato-Light"/>
              </a:rPr>
              <a:t>great</a:t>
            </a:r>
            <a:r>
              <a:rPr sz="14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400" dirty="0">
                <a:solidFill>
                  <a:srgbClr val="FFFFFF"/>
                </a:solidFill>
                <a:latin typeface="Lato-Light"/>
                <a:cs typeface="Lato-Light"/>
              </a:rPr>
              <a:t>IT</a:t>
            </a:r>
            <a:r>
              <a:rPr sz="14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400" dirty="0">
                <a:solidFill>
                  <a:srgbClr val="FFFFFF"/>
                </a:solidFill>
                <a:latin typeface="Lato-Light"/>
                <a:cs typeface="Lato-Light"/>
              </a:rPr>
              <a:t>Support</a:t>
            </a:r>
            <a:r>
              <a:rPr sz="14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400" dirty="0">
                <a:solidFill>
                  <a:srgbClr val="FFFFFF"/>
                </a:solidFill>
                <a:latin typeface="Lato-Light"/>
                <a:cs typeface="Lato-Light"/>
              </a:rPr>
              <a:t>to</a:t>
            </a:r>
            <a:r>
              <a:rPr sz="14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ato-Light"/>
                <a:cs typeface="Lato-Light"/>
              </a:rPr>
              <a:t>SMEs?</a:t>
            </a:r>
            <a:endParaRPr sz="1400" dirty="0">
              <a:latin typeface="Lato-Light"/>
              <a:cs typeface="Lato-Light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1400" spc="-10" dirty="0">
                <a:solidFill>
                  <a:srgbClr val="FFFFFF"/>
                </a:solidFill>
                <a:latin typeface="Lato-Light"/>
                <a:cs typeface="Lato-Light"/>
              </a:rPr>
              <a:t>Absolutely</a:t>
            </a:r>
            <a:r>
              <a:rPr lang="en-US" sz="1400" spc="-10" dirty="0">
                <a:solidFill>
                  <a:srgbClr val="FFFFFF"/>
                </a:solidFill>
                <a:latin typeface="Lato-Light"/>
                <a:cs typeface="Lato-Light"/>
              </a:rPr>
              <a:t> that’s what our Clients tell us</a:t>
            </a:r>
            <a:r>
              <a:rPr sz="1400" spc="-10" dirty="0">
                <a:solidFill>
                  <a:srgbClr val="FFFFFF"/>
                </a:solidFill>
                <a:latin typeface="Lato-Light"/>
                <a:cs typeface="Lato-Light"/>
              </a:rPr>
              <a:t>.</a:t>
            </a:r>
            <a:r>
              <a:rPr sz="14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400" dirty="0">
                <a:solidFill>
                  <a:srgbClr val="FFFFFF"/>
                </a:solidFill>
                <a:latin typeface="Lato-Light"/>
                <a:cs typeface="Lato-Light"/>
              </a:rPr>
              <a:t>But</a:t>
            </a:r>
            <a:r>
              <a:rPr sz="14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400" dirty="0">
                <a:solidFill>
                  <a:srgbClr val="FFFFFF"/>
                </a:solidFill>
                <a:latin typeface="Lato-Light"/>
                <a:cs typeface="Lato-Light"/>
              </a:rPr>
              <a:t>why</a:t>
            </a:r>
            <a:r>
              <a:rPr sz="14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400" dirty="0">
                <a:solidFill>
                  <a:srgbClr val="FFFFFF"/>
                </a:solidFill>
                <a:latin typeface="Lato-Light"/>
                <a:cs typeface="Lato-Light"/>
              </a:rPr>
              <a:t>would</a:t>
            </a:r>
            <a:r>
              <a:rPr sz="14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400" dirty="0">
                <a:solidFill>
                  <a:srgbClr val="FFFFFF"/>
                </a:solidFill>
                <a:latin typeface="Lato-Light"/>
                <a:cs typeface="Lato-Light"/>
              </a:rPr>
              <a:t>you</a:t>
            </a:r>
            <a:r>
              <a:rPr sz="14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400" dirty="0">
                <a:solidFill>
                  <a:srgbClr val="FFFFFF"/>
                </a:solidFill>
                <a:latin typeface="Lato-Light"/>
                <a:cs typeface="Lato-Light"/>
              </a:rPr>
              <a:t>want</a:t>
            </a:r>
            <a:r>
              <a:rPr sz="14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400" dirty="0">
                <a:solidFill>
                  <a:srgbClr val="FFFFFF"/>
                </a:solidFill>
                <a:latin typeface="Lato-Light"/>
                <a:cs typeface="Lato-Light"/>
              </a:rPr>
              <a:t>to</a:t>
            </a:r>
            <a:r>
              <a:rPr sz="14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400" dirty="0">
                <a:solidFill>
                  <a:srgbClr val="FFFFFF"/>
                </a:solidFill>
                <a:latin typeface="Lato-Light"/>
                <a:cs typeface="Lato-Light"/>
              </a:rPr>
              <a:t>partner</a:t>
            </a:r>
            <a:r>
              <a:rPr sz="14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400" dirty="0">
                <a:solidFill>
                  <a:srgbClr val="FFFFFF"/>
                </a:solidFill>
                <a:latin typeface="Lato-Light"/>
                <a:cs typeface="Lato-Light"/>
              </a:rPr>
              <a:t>with</a:t>
            </a:r>
            <a:r>
              <a:rPr sz="14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ato-Light"/>
                <a:cs typeface="Lato-Light"/>
              </a:rPr>
              <a:t>us?</a:t>
            </a:r>
            <a:endParaRPr sz="1400" dirty="0">
              <a:latin typeface="Lato-Light"/>
              <a:cs typeface="Lato-Ligh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B3411D8-4D44-4CBB-E2EE-FFD80AFCF7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786" y="504007"/>
            <a:ext cx="912676" cy="904379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6E7BBADA-07CE-446A-03A2-2C97011D110F}"/>
              </a:ext>
            </a:extLst>
          </p:cNvPr>
          <p:cNvGrpSpPr/>
          <p:nvPr/>
        </p:nvGrpSpPr>
        <p:grpSpPr>
          <a:xfrm>
            <a:off x="3304418" y="3383523"/>
            <a:ext cx="2762846" cy="2400828"/>
            <a:chOff x="3304418" y="3383523"/>
            <a:chExt cx="2762846" cy="2400828"/>
          </a:xfrm>
        </p:grpSpPr>
        <p:sp>
          <p:nvSpPr>
            <p:cNvPr id="5" name="object 5"/>
            <p:cNvSpPr txBox="1"/>
            <p:nvPr/>
          </p:nvSpPr>
          <p:spPr>
            <a:xfrm>
              <a:off x="3371421" y="4704569"/>
              <a:ext cx="1250359" cy="515525"/>
            </a:xfrm>
            <a:prstGeom prst="rect">
              <a:avLst/>
            </a:prstGeom>
          </p:spPr>
          <p:txBody>
            <a:bodyPr vert="horz" wrap="none" lIns="0" tIns="27939" rIns="0" bIns="0" rtlCol="0">
              <a:noAutofit/>
            </a:bodyPr>
            <a:lstStyle/>
            <a:p>
              <a:pPr marL="12700" marR="527685">
                <a:spcBef>
                  <a:spcPts val="219"/>
                </a:spcBef>
              </a:pPr>
              <a:r>
                <a:rPr sz="1000" b="1" spc="-10" dirty="0">
                  <a:solidFill>
                    <a:srgbClr val="CC8838"/>
                  </a:solidFill>
                  <a:latin typeface="Lato"/>
                  <a:cs typeface="Lato"/>
                </a:rPr>
                <a:t>Straight</a:t>
              </a:r>
              <a:r>
                <a:rPr lang="en-GB" sz="1000" b="1" spc="-10" dirty="0">
                  <a:solidFill>
                    <a:srgbClr val="CC8838"/>
                  </a:solidFill>
                  <a:latin typeface="Lato"/>
                  <a:cs typeface="Lato"/>
                </a:rPr>
                <a:t> </a:t>
              </a:r>
              <a:r>
                <a:rPr sz="1000" b="1" spc="-10" dirty="0">
                  <a:solidFill>
                    <a:srgbClr val="CC8838"/>
                  </a:solidFill>
                  <a:latin typeface="Lato"/>
                  <a:cs typeface="Lato"/>
                </a:rPr>
                <a:t>talking</a:t>
              </a:r>
              <a:endParaRPr sz="1000" dirty="0">
                <a:latin typeface="Lato"/>
                <a:cs typeface="Lato"/>
              </a:endParaRPr>
            </a:p>
            <a:p>
              <a:pPr marL="12700">
                <a:spcBef>
                  <a:spcPts val="180"/>
                </a:spcBef>
              </a:pP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Who needs </a:t>
              </a:r>
              <a:r>
                <a:rPr sz="1000" spc="-10" dirty="0">
                  <a:solidFill>
                    <a:srgbClr val="FFFFFF"/>
                  </a:solidFill>
                  <a:latin typeface="Lato"/>
                  <a:cs typeface="Lato"/>
                </a:rPr>
                <a:t>jargon?</a:t>
              </a:r>
              <a:endParaRPr sz="1000" dirty="0">
                <a:latin typeface="Lato"/>
                <a:cs typeface="Lato"/>
              </a:endParaRPr>
            </a:p>
          </p:txBody>
        </p:sp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3B944588-61BB-FD7D-60BE-2BA5341BBE3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4418" y="3383523"/>
              <a:ext cx="1090962" cy="1090961"/>
            </a:xfrm>
            <a:prstGeom prst="rect">
              <a:avLst/>
            </a:prstGeom>
          </p:spPr>
        </p:pic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791E9BD0-3216-24B6-541E-4BA31C48F31E}"/>
                </a:ext>
              </a:extLst>
            </p:cNvPr>
            <p:cNvGrpSpPr/>
            <p:nvPr/>
          </p:nvGrpSpPr>
          <p:grpSpPr>
            <a:xfrm>
              <a:off x="3315845" y="4183086"/>
              <a:ext cx="375224" cy="375224"/>
              <a:chOff x="2214948" y="4304996"/>
              <a:chExt cx="432434" cy="432434"/>
            </a:xfrm>
          </p:grpSpPr>
          <p:sp>
            <p:nvSpPr>
              <p:cNvPr id="18" name="object 18"/>
              <p:cNvSpPr/>
              <p:nvPr/>
            </p:nvSpPr>
            <p:spPr>
              <a:xfrm>
                <a:off x="2214948" y="4304996"/>
                <a:ext cx="432434" cy="432434"/>
              </a:xfrm>
              <a:custGeom>
                <a:avLst/>
                <a:gdLst/>
                <a:ahLst/>
                <a:cxnLst/>
                <a:rect l="l" t="t" r="r" b="b"/>
                <a:pathLst>
                  <a:path w="432435" h="432435">
                    <a:moveTo>
                      <a:pt x="216001" y="0"/>
                    </a:moveTo>
                    <a:lnTo>
                      <a:pt x="166475" y="5704"/>
                    </a:lnTo>
                    <a:lnTo>
                      <a:pt x="121011" y="21955"/>
                    </a:lnTo>
                    <a:lnTo>
                      <a:pt x="80904" y="47454"/>
                    </a:lnTo>
                    <a:lnTo>
                      <a:pt x="47454" y="80904"/>
                    </a:lnTo>
                    <a:lnTo>
                      <a:pt x="21955" y="121011"/>
                    </a:lnTo>
                    <a:lnTo>
                      <a:pt x="5704" y="166475"/>
                    </a:lnTo>
                    <a:lnTo>
                      <a:pt x="0" y="216001"/>
                    </a:lnTo>
                    <a:lnTo>
                      <a:pt x="5704" y="265527"/>
                    </a:lnTo>
                    <a:lnTo>
                      <a:pt x="21955" y="310992"/>
                    </a:lnTo>
                    <a:lnTo>
                      <a:pt x="47454" y="351098"/>
                    </a:lnTo>
                    <a:lnTo>
                      <a:pt x="80904" y="384549"/>
                    </a:lnTo>
                    <a:lnTo>
                      <a:pt x="121011" y="410047"/>
                    </a:lnTo>
                    <a:lnTo>
                      <a:pt x="166475" y="426298"/>
                    </a:lnTo>
                    <a:lnTo>
                      <a:pt x="216001" y="432003"/>
                    </a:lnTo>
                    <a:lnTo>
                      <a:pt x="265527" y="426298"/>
                    </a:lnTo>
                    <a:lnTo>
                      <a:pt x="310992" y="410047"/>
                    </a:lnTo>
                    <a:lnTo>
                      <a:pt x="351098" y="384549"/>
                    </a:lnTo>
                    <a:lnTo>
                      <a:pt x="384549" y="351098"/>
                    </a:lnTo>
                    <a:lnTo>
                      <a:pt x="410047" y="310992"/>
                    </a:lnTo>
                    <a:lnTo>
                      <a:pt x="426298" y="265527"/>
                    </a:lnTo>
                    <a:lnTo>
                      <a:pt x="432003" y="216001"/>
                    </a:lnTo>
                    <a:lnTo>
                      <a:pt x="426298" y="166475"/>
                    </a:lnTo>
                    <a:lnTo>
                      <a:pt x="410047" y="121011"/>
                    </a:lnTo>
                    <a:lnTo>
                      <a:pt x="384549" y="80904"/>
                    </a:lnTo>
                    <a:lnTo>
                      <a:pt x="351098" y="47454"/>
                    </a:lnTo>
                    <a:lnTo>
                      <a:pt x="310992" y="21955"/>
                    </a:lnTo>
                    <a:lnTo>
                      <a:pt x="265527" y="5704"/>
                    </a:lnTo>
                    <a:lnTo>
                      <a:pt x="216001" y="0"/>
                    </a:lnTo>
                    <a:close/>
                  </a:path>
                </a:pathLst>
              </a:custGeom>
              <a:solidFill>
                <a:srgbClr val="0091D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41"/>
              <p:cNvSpPr txBox="1"/>
              <p:nvPr/>
            </p:nvSpPr>
            <p:spPr>
              <a:xfrm>
                <a:off x="2360239" y="4402063"/>
                <a:ext cx="128905" cy="263072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n-GB" sz="1400" b="1" dirty="0">
                    <a:solidFill>
                      <a:srgbClr val="FFFFFF"/>
                    </a:solidFill>
                    <a:latin typeface="Lato"/>
                    <a:cs typeface="Lato"/>
                  </a:rPr>
                  <a:t>3</a:t>
                </a:r>
                <a:endParaRPr sz="1400" dirty="0">
                  <a:latin typeface="Lato"/>
                  <a:cs typeface="Lato"/>
                </a:endParaRPr>
              </a:p>
            </p:txBody>
          </p:sp>
          <p:sp>
            <p:nvSpPr>
              <p:cNvPr id="42" name="object 42"/>
              <p:cNvSpPr/>
              <p:nvPr/>
            </p:nvSpPr>
            <p:spPr>
              <a:xfrm>
                <a:off x="2214948" y="4304996"/>
                <a:ext cx="432434" cy="432434"/>
              </a:xfrm>
              <a:custGeom>
                <a:avLst/>
                <a:gdLst/>
                <a:ahLst/>
                <a:cxnLst/>
                <a:rect l="l" t="t" r="r" b="b"/>
                <a:pathLst>
                  <a:path w="432435" h="432435">
                    <a:moveTo>
                      <a:pt x="216001" y="432003"/>
                    </a:moveTo>
                    <a:lnTo>
                      <a:pt x="265527" y="426298"/>
                    </a:lnTo>
                    <a:lnTo>
                      <a:pt x="310992" y="410047"/>
                    </a:lnTo>
                    <a:lnTo>
                      <a:pt x="351098" y="384549"/>
                    </a:lnTo>
                    <a:lnTo>
                      <a:pt x="384549" y="351098"/>
                    </a:lnTo>
                    <a:lnTo>
                      <a:pt x="410047" y="310992"/>
                    </a:lnTo>
                    <a:lnTo>
                      <a:pt x="426298" y="265527"/>
                    </a:lnTo>
                    <a:lnTo>
                      <a:pt x="432003" y="216001"/>
                    </a:lnTo>
                    <a:lnTo>
                      <a:pt x="426298" y="166475"/>
                    </a:lnTo>
                    <a:lnTo>
                      <a:pt x="410047" y="121011"/>
                    </a:lnTo>
                    <a:lnTo>
                      <a:pt x="384549" y="80904"/>
                    </a:lnTo>
                    <a:lnTo>
                      <a:pt x="351098" y="47454"/>
                    </a:lnTo>
                    <a:lnTo>
                      <a:pt x="310992" y="21955"/>
                    </a:lnTo>
                    <a:lnTo>
                      <a:pt x="265527" y="5704"/>
                    </a:lnTo>
                    <a:lnTo>
                      <a:pt x="216001" y="0"/>
                    </a:lnTo>
                    <a:lnTo>
                      <a:pt x="166475" y="5704"/>
                    </a:lnTo>
                    <a:lnTo>
                      <a:pt x="121011" y="21955"/>
                    </a:lnTo>
                    <a:lnTo>
                      <a:pt x="80904" y="47454"/>
                    </a:lnTo>
                    <a:lnTo>
                      <a:pt x="47454" y="80904"/>
                    </a:lnTo>
                    <a:lnTo>
                      <a:pt x="21955" y="121011"/>
                    </a:lnTo>
                    <a:lnTo>
                      <a:pt x="5704" y="166475"/>
                    </a:lnTo>
                    <a:lnTo>
                      <a:pt x="0" y="216001"/>
                    </a:lnTo>
                    <a:lnTo>
                      <a:pt x="5704" y="265527"/>
                    </a:lnTo>
                    <a:lnTo>
                      <a:pt x="21955" y="310992"/>
                    </a:lnTo>
                    <a:lnTo>
                      <a:pt x="47454" y="351098"/>
                    </a:lnTo>
                    <a:lnTo>
                      <a:pt x="80904" y="384549"/>
                    </a:lnTo>
                    <a:lnTo>
                      <a:pt x="121011" y="410047"/>
                    </a:lnTo>
                    <a:lnTo>
                      <a:pt x="166475" y="426298"/>
                    </a:lnTo>
                    <a:lnTo>
                      <a:pt x="216001" y="432003"/>
                    </a:lnTo>
                    <a:close/>
                  </a:path>
                </a:pathLst>
              </a:custGeom>
              <a:ln w="12700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6" name="object 6"/>
            <p:cNvSpPr txBox="1"/>
            <p:nvPr/>
          </p:nvSpPr>
          <p:spPr>
            <a:xfrm>
              <a:off x="4811574" y="4704569"/>
              <a:ext cx="1255690" cy="1079782"/>
            </a:xfrm>
            <a:prstGeom prst="rect">
              <a:avLst/>
            </a:prstGeom>
          </p:spPr>
          <p:txBody>
            <a:bodyPr vert="horz" wrap="none" lIns="0" tIns="27939" rIns="0" bIns="0" rtlCol="0">
              <a:noAutofit/>
            </a:bodyPr>
            <a:lstStyle/>
            <a:p>
              <a:pPr marL="12700" marR="535940">
                <a:lnSpc>
                  <a:spcPts val="1600"/>
                </a:lnSpc>
                <a:spcBef>
                  <a:spcPts val="219"/>
                </a:spcBef>
              </a:pPr>
              <a:r>
                <a:rPr sz="1000" b="1" spc="-20" dirty="0">
                  <a:solidFill>
                    <a:srgbClr val="CC8838"/>
                  </a:solidFill>
                  <a:latin typeface="Lato"/>
                  <a:cs typeface="Lato"/>
                </a:rPr>
                <a:t>Fast </a:t>
              </a:r>
              <a:r>
                <a:rPr sz="1000" b="1" spc="-10" dirty="0">
                  <a:solidFill>
                    <a:srgbClr val="CC8838"/>
                  </a:solidFill>
                  <a:latin typeface="Lato"/>
                  <a:cs typeface="Lato"/>
                </a:rPr>
                <a:t>response</a:t>
              </a:r>
              <a:endParaRPr sz="1000" dirty="0">
                <a:latin typeface="Lato"/>
                <a:cs typeface="Lato"/>
              </a:endParaRPr>
            </a:p>
            <a:p>
              <a:pPr marL="12700" marR="219710">
                <a:lnSpc>
                  <a:spcPct val="100000"/>
                </a:lnSpc>
                <a:spcBef>
                  <a:spcPts val="180"/>
                </a:spcBef>
              </a:pP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Knowing </a:t>
              </a:r>
              <a:r>
                <a:rPr sz="1000" spc="-20" dirty="0">
                  <a:solidFill>
                    <a:srgbClr val="FFFFFF"/>
                  </a:solidFill>
                  <a:latin typeface="Lato"/>
                  <a:cs typeface="Lato"/>
                </a:rPr>
                <a:t>your</a:t>
              </a: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 request</a:t>
              </a:r>
              <a:br>
                <a:rPr lang="en-GB" sz="1000" dirty="0">
                  <a:solidFill>
                    <a:srgbClr val="FFFFFF"/>
                  </a:solidFill>
                  <a:latin typeface="Lato"/>
                  <a:cs typeface="Lato"/>
                </a:rPr>
              </a:b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has </a:t>
              </a:r>
              <a:r>
                <a:rPr sz="1000" spc="-20" dirty="0">
                  <a:solidFill>
                    <a:srgbClr val="FFFFFF"/>
                  </a:solidFill>
                  <a:latin typeface="Lato"/>
                  <a:cs typeface="Lato"/>
                </a:rPr>
                <a:t>been</a:t>
              </a:r>
              <a:r>
                <a:rPr sz="1000" spc="-10" dirty="0">
                  <a:solidFill>
                    <a:srgbClr val="FFFFFF"/>
                  </a:solidFill>
                  <a:latin typeface="Lato"/>
                  <a:cs typeface="Lato"/>
                </a:rPr>
                <a:t> received</a:t>
              </a:r>
              <a:r>
                <a:rPr lang="en-GB" sz="1000" spc="-10" dirty="0">
                  <a:latin typeface="Lato"/>
                  <a:cs typeface="Lato"/>
                </a:rPr>
                <a:t> </a:t>
              </a:r>
              <a:br>
                <a:rPr lang="en-GB" sz="1000" spc="-10" dirty="0">
                  <a:latin typeface="Lato"/>
                  <a:cs typeface="Lato"/>
                </a:rPr>
              </a:br>
              <a:r>
                <a:rPr lang="en-GB" sz="1000" dirty="0">
                  <a:solidFill>
                    <a:srgbClr val="FFFFFF"/>
                  </a:solidFill>
                  <a:latin typeface="Lato"/>
                  <a:cs typeface="Lato"/>
                </a:rPr>
                <a:t>brings peace of </a:t>
              </a:r>
              <a:r>
                <a:rPr lang="en-GB" sz="1000" spc="-20" dirty="0">
                  <a:solidFill>
                    <a:srgbClr val="FFFFFF"/>
                  </a:solidFill>
                  <a:latin typeface="Lato"/>
                  <a:cs typeface="Lato"/>
                </a:rPr>
                <a:t>mind</a:t>
              </a:r>
              <a:endParaRPr lang="en-GB" sz="1000" dirty="0">
                <a:latin typeface="Lato"/>
                <a:cs typeface="Lato"/>
              </a:endParaRPr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A17994A9-5D86-76E8-5A47-52E2D2697BA1}"/>
                </a:ext>
              </a:extLst>
            </p:cNvPr>
            <p:cNvGrpSpPr/>
            <p:nvPr/>
          </p:nvGrpSpPr>
          <p:grpSpPr>
            <a:xfrm>
              <a:off x="4747988" y="3383524"/>
              <a:ext cx="1090961" cy="1174787"/>
              <a:chOff x="3836819" y="3383523"/>
              <a:chExt cx="1257300" cy="1353907"/>
            </a:xfrm>
          </p:grpSpPr>
          <p:pic>
            <p:nvPicPr>
              <p:cNvPr id="64" name="Picture 63">
                <a:extLst>
                  <a:ext uri="{FF2B5EF4-FFF2-40B4-BE49-F238E27FC236}">
                    <a16:creationId xmlns:a16="http://schemas.microsoft.com/office/drawing/2014/main" id="{E5337E55-CF34-8D77-0F1E-57CB7F5878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36819" y="3383523"/>
                <a:ext cx="1257300" cy="1257300"/>
              </a:xfrm>
              <a:prstGeom prst="rect">
                <a:avLst/>
              </a:prstGeom>
            </p:spPr>
          </p:pic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id="{556979B9-68F5-2D7F-C664-7AD8749054E4}"/>
                  </a:ext>
                </a:extLst>
              </p:cNvPr>
              <p:cNvGrpSpPr/>
              <p:nvPr/>
            </p:nvGrpSpPr>
            <p:grpSpPr>
              <a:xfrm>
                <a:off x="3842147" y="4304996"/>
                <a:ext cx="432434" cy="432434"/>
                <a:chOff x="3842147" y="4304996"/>
                <a:chExt cx="432434" cy="432434"/>
              </a:xfrm>
            </p:grpSpPr>
            <p:sp>
              <p:nvSpPr>
                <p:cNvPr id="22" name="object 22"/>
                <p:cNvSpPr/>
                <p:nvPr/>
              </p:nvSpPr>
              <p:spPr>
                <a:xfrm>
                  <a:off x="3842147" y="4304996"/>
                  <a:ext cx="432434" cy="4324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2435" h="432435">
                      <a:moveTo>
                        <a:pt x="216001" y="0"/>
                      </a:moveTo>
                      <a:lnTo>
                        <a:pt x="166475" y="5704"/>
                      </a:lnTo>
                      <a:lnTo>
                        <a:pt x="121011" y="21955"/>
                      </a:lnTo>
                      <a:lnTo>
                        <a:pt x="80904" y="47454"/>
                      </a:lnTo>
                      <a:lnTo>
                        <a:pt x="47454" y="80904"/>
                      </a:lnTo>
                      <a:lnTo>
                        <a:pt x="21955" y="121011"/>
                      </a:lnTo>
                      <a:lnTo>
                        <a:pt x="5704" y="166475"/>
                      </a:lnTo>
                      <a:lnTo>
                        <a:pt x="0" y="216001"/>
                      </a:lnTo>
                      <a:lnTo>
                        <a:pt x="5704" y="265527"/>
                      </a:lnTo>
                      <a:lnTo>
                        <a:pt x="21955" y="310992"/>
                      </a:lnTo>
                      <a:lnTo>
                        <a:pt x="47454" y="351098"/>
                      </a:lnTo>
                      <a:lnTo>
                        <a:pt x="80904" y="384549"/>
                      </a:lnTo>
                      <a:lnTo>
                        <a:pt x="121011" y="410047"/>
                      </a:lnTo>
                      <a:lnTo>
                        <a:pt x="166475" y="426298"/>
                      </a:lnTo>
                      <a:lnTo>
                        <a:pt x="216001" y="432003"/>
                      </a:lnTo>
                      <a:lnTo>
                        <a:pt x="265527" y="426298"/>
                      </a:lnTo>
                      <a:lnTo>
                        <a:pt x="310992" y="410047"/>
                      </a:lnTo>
                      <a:lnTo>
                        <a:pt x="351098" y="384549"/>
                      </a:lnTo>
                      <a:lnTo>
                        <a:pt x="384549" y="351098"/>
                      </a:lnTo>
                      <a:lnTo>
                        <a:pt x="410047" y="310992"/>
                      </a:lnTo>
                      <a:lnTo>
                        <a:pt x="426298" y="265527"/>
                      </a:lnTo>
                      <a:lnTo>
                        <a:pt x="432003" y="216001"/>
                      </a:lnTo>
                      <a:lnTo>
                        <a:pt x="426298" y="166475"/>
                      </a:lnTo>
                      <a:lnTo>
                        <a:pt x="410047" y="121011"/>
                      </a:lnTo>
                      <a:lnTo>
                        <a:pt x="384549" y="80904"/>
                      </a:lnTo>
                      <a:lnTo>
                        <a:pt x="351098" y="47454"/>
                      </a:lnTo>
                      <a:lnTo>
                        <a:pt x="310992" y="21955"/>
                      </a:lnTo>
                      <a:lnTo>
                        <a:pt x="265527" y="5704"/>
                      </a:lnTo>
                      <a:lnTo>
                        <a:pt x="216001" y="0"/>
                      </a:lnTo>
                      <a:close/>
                    </a:path>
                  </a:pathLst>
                </a:custGeom>
                <a:solidFill>
                  <a:srgbClr val="0091D6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43" name="object 43"/>
                <p:cNvSpPr txBox="1"/>
                <p:nvPr/>
              </p:nvSpPr>
              <p:spPr>
                <a:xfrm>
                  <a:off x="3987439" y="4402063"/>
                  <a:ext cx="128905" cy="263072"/>
                </a:xfrm>
                <a:prstGeom prst="rect">
                  <a:avLst/>
                </a:prstGeom>
              </p:spPr>
              <p:txBody>
                <a:bodyPr vert="horz" wrap="square" lIns="0" tIns="12700" rIns="0" bIns="0" rtlCol="0">
                  <a:spAutoFit/>
                </a:bodyPr>
                <a:lstStyle/>
                <a:p>
                  <a:pPr marL="12700">
                    <a:lnSpc>
                      <a:spcPct val="100000"/>
                    </a:lnSpc>
                    <a:spcBef>
                      <a:spcPts val="100"/>
                    </a:spcBef>
                  </a:pPr>
                  <a:r>
                    <a:rPr lang="en-GB" sz="1400" b="1" dirty="0">
                      <a:solidFill>
                        <a:srgbClr val="FFFFFF"/>
                      </a:solidFill>
                      <a:latin typeface="Lato"/>
                      <a:cs typeface="Lato"/>
                    </a:rPr>
                    <a:t>4</a:t>
                  </a:r>
                  <a:endParaRPr sz="1400" dirty="0">
                    <a:latin typeface="Lato"/>
                    <a:cs typeface="Lato"/>
                  </a:endParaRPr>
                </a:p>
              </p:txBody>
            </p:sp>
            <p:sp>
              <p:nvSpPr>
                <p:cNvPr id="44" name="object 44"/>
                <p:cNvSpPr/>
                <p:nvPr/>
              </p:nvSpPr>
              <p:spPr>
                <a:xfrm>
                  <a:off x="3842147" y="4304996"/>
                  <a:ext cx="432434" cy="4324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2435" h="432435">
                      <a:moveTo>
                        <a:pt x="216001" y="432003"/>
                      </a:moveTo>
                      <a:lnTo>
                        <a:pt x="265527" y="426298"/>
                      </a:lnTo>
                      <a:lnTo>
                        <a:pt x="310992" y="410047"/>
                      </a:lnTo>
                      <a:lnTo>
                        <a:pt x="351098" y="384549"/>
                      </a:lnTo>
                      <a:lnTo>
                        <a:pt x="384549" y="351098"/>
                      </a:lnTo>
                      <a:lnTo>
                        <a:pt x="410047" y="310992"/>
                      </a:lnTo>
                      <a:lnTo>
                        <a:pt x="426298" y="265527"/>
                      </a:lnTo>
                      <a:lnTo>
                        <a:pt x="432003" y="216001"/>
                      </a:lnTo>
                      <a:lnTo>
                        <a:pt x="426298" y="166475"/>
                      </a:lnTo>
                      <a:lnTo>
                        <a:pt x="410047" y="121011"/>
                      </a:lnTo>
                      <a:lnTo>
                        <a:pt x="384549" y="80904"/>
                      </a:lnTo>
                      <a:lnTo>
                        <a:pt x="351098" y="47454"/>
                      </a:lnTo>
                      <a:lnTo>
                        <a:pt x="310992" y="21955"/>
                      </a:lnTo>
                      <a:lnTo>
                        <a:pt x="265527" y="5704"/>
                      </a:lnTo>
                      <a:lnTo>
                        <a:pt x="216001" y="0"/>
                      </a:lnTo>
                      <a:lnTo>
                        <a:pt x="166475" y="5704"/>
                      </a:lnTo>
                      <a:lnTo>
                        <a:pt x="121011" y="21955"/>
                      </a:lnTo>
                      <a:lnTo>
                        <a:pt x="80904" y="47454"/>
                      </a:lnTo>
                      <a:lnTo>
                        <a:pt x="47454" y="80904"/>
                      </a:lnTo>
                      <a:lnTo>
                        <a:pt x="21955" y="121011"/>
                      </a:lnTo>
                      <a:lnTo>
                        <a:pt x="5704" y="166475"/>
                      </a:lnTo>
                      <a:lnTo>
                        <a:pt x="0" y="216001"/>
                      </a:lnTo>
                      <a:lnTo>
                        <a:pt x="5704" y="265527"/>
                      </a:lnTo>
                      <a:lnTo>
                        <a:pt x="21955" y="310992"/>
                      </a:lnTo>
                      <a:lnTo>
                        <a:pt x="47454" y="351098"/>
                      </a:lnTo>
                      <a:lnTo>
                        <a:pt x="80904" y="384549"/>
                      </a:lnTo>
                      <a:lnTo>
                        <a:pt x="121011" y="410047"/>
                      </a:lnTo>
                      <a:lnTo>
                        <a:pt x="166475" y="426298"/>
                      </a:lnTo>
                      <a:lnTo>
                        <a:pt x="216001" y="432003"/>
                      </a:lnTo>
                      <a:close/>
                    </a:path>
                  </a:pathLst>
                </a:custGeom>
                <a:ln w="12700">
                  <a:solidFill>
                    <a:srgbClr val="FFFFFF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E7FEBFB-3B25-6221-6D66-ADC526EE6E82}"/>
              </a:ext>
            </a:extLst>
          </p:cNvPr>
          <p:cNvGrpSpPr/>
          <p:nvPr/>
        </p:nvGrpSpPr>
        <p:grpSpPr>
          <a:xfrm>
            <a:off x="6279480" y="3383523"/>
            <a:ext cx="2928791" cy="2211673"/>
            <a:chOff x="6279480" y="3383523"/>
            <a:chExt cx="2928791" cy="2211673"/>
          </a:xfrm>
        </p:grpSpPr>
        <p:sp>
          <p:nvSpPr>
            <p:cNvPr id="7" name="object 7"/>
            <p:cNvSpPr txBox="1"/>
            <p:nvPr/>
          </p:nvSpPr>
          <p:spPr>
            <a:xfrm>
              <a:off x="6355709" y="4704569"/>
              <a:ext cx="1255690" cy="890627"/>
            </a:xfrm>
            <a:prstGeom prst="rect">
              <a:avLst/>
            </a:prstGeom>
          </p:spPr>
          <p:txBody>
            <a:bodyPr vert="horz" wrap="square" lIns="0" tIns="48894" rIns="0" bIns="0" rtlCol="0">
              <a:noAutofit/>
            </a:bodyPr>
            <a:lstStyle/>
            <a:p>
              <a:pPr marL="12700">
                <a:lnSpc>
                  <a:spcPct val="100000"/>
                </a:lnSpc>
                <a:spcBef>
                  <a:spcPts val="384"/>
                </a:spcBef>
              </a:pPr>
              <a:r>
                <a:rPr sz="1000" b="1" spc="-10" dirty="0">
                  <a:solidFill>
                    <a:srgbClr val="CC8838"/>
                  </a:solidFill>
                  <a:latin typeface="Lato"/>
                  <a:cs typeface="Lato"/>
                </a:rPr>
                <a:t>Knowledgeable</a:t>
              </a:r>
              <a:endParaRPr sz="1000" dirty="0">
                <a:latin typeface="Lato"/>
                <a:cs typeface="Lato"/>
              </a:endParaRPr>
            </a:p>
            <a:p>
              <a:pPr marL="12700" marR="422909">
                <a:lnSpc>
                  <a:spcPct val="100000"/>
                </a:lnSpc>
                <a:spcBef>
                  <a:spcPts val="220"/>
                </a:spcBef>
              </a:pP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We</a:t>
              </a:r>
              <a:r>
                <a:rPr sz="1000" spc="-25" dirty="0">
                  <a:solidFill>
                    <a:srgbClr val="FFFFFF"/>
                  </a:solidFill>
                  <a:latin typeface="Lato"/>
                  <a:cs typeface="Lato"/>
                </a:rPr>
                <a:t> </a:t>
              </a: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believe</a:t>
              </a:r>
              <a:r>
                <a:rPr lang="en-US" sz="1000" dirty="0">
                  <a:solidFill>
                    <a:srgbClr val="FFFFFF"/>
                  </a:solidFill>
                  <a:latin typeface="Lato"/>
                  <a:cs typeface="Lato"/>
                </a:rPr>
                <a:t>  </a:t>
              </a:r>
              <a:r>
                <a:rPr sz="1000" spc="-35" dirty="0">
                  <a:solidFill>
                    <a:srgbClr val="FFFFFF"/>
                  </a:solidFill>
                  <a:latin typeface="Lato"/>
                  <a:cs typeface="Lato"/>
                </a:rPr>
                <a:t>in</a:t>
              </a:r>
              <a:r>
                <a:rPr sz="1000" spc="-10" dirty="0">
                  <a:solidFill>
                    <a:srgbClr val="FFFFFF"/>
                  </a:solidFill>
                  <a:latin typeface="Lato"/>
                  <a:cs typeface="Lato"/>
                </a:rPr>
                <a:t> continuous development</a:t>
              </a:r>
              <a:endParaRPr sz="1000" dirty="0">
                <a:latin typeface="Lato"/>
                <a:cs typeface="Lato"/>
              </a:endParaRPr>
            </a:p>
            <a:p>
              <a:pPr marL="12700">
                <a:lnSpc>
                  <a:spcPct val="100000"/>
                </a:lnSpc>
              </a:pP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for all our </a:t>
              </a:r>
              <a:r>
                <a:rPr sz="1000" spc="-10" dirty="0">
                  <a:solidFill>
                    <a:srgbClr val="FFFFFF"/>
                  </a:solidFill>
                  <a:latin typeface="Lato"/>
                  <a:cs typeface="Lato"/>
                </a:rPr>
                <a:t>engineers</a:t>
              </a:r>
              <a:endParaRPr sz="1000" dirty="0">
                <a:latin typeface="Lato"/>
                <a:cs typeface="Lato"/>
              </a:endParaRPr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A8BBADD5-4F30-953D-8F4B-38A732F807C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9480" y="3383523"/>
              <a:ext cx="1090961" cy="1090961"/>
            </a:xfrm>
            <a:prstGeom prst="rect">
              <a:avLst/>
            </a:prstGeom>
          </p:spPr>
        </p:pic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1E7F422B-AE58-C9E6-535D-812F9B0F85CD}"/>
                </a:ext>
              </a:extLst>
            </p:cNvPr>
            <p:cNvGrpSpPr/>
            <p:nvPr/>
          </p:nvGrpSpPr>
          <p:grpSpPr>
            <a:xfrm>
              <a:off x="6293365" y="4183087"/>
              <a:ext cx="375223" cy="375224"/>
              <a:chOff x="5469349" y="4304996"/>
              <a:chExt cx="432434" cy="432434"/>
            </a:xfrm>
          </p:grpSpPr>
          <p:sp>
            <p:nvSpPr>
              <p:cNvPr id="26" name="object 26"/>
              <p:cNvSpPr/>
              <p:nvPr/>
            </p:nvSpPr>
            <p:spPr>
              <a:xfrm>
                <a:off x="5469349" y="4304996"/>
                <a:ext cx="432434" cy="432434"/>
              </a:xfrm>
              <a:custGeom>
                <a:avLst/>
                <a:gdLst/>
                <a:ahLst/>
                <a:cxnLst/>
                <a:rect l="l" t="t" r="r" b="b"/>
                <a:pathLst>
                  <a:path w="432435" h="432435">
                    <a:moveTo>
                      <a:pt x="216001" y="0"/>
                    </a:moveTo>
                    <a:lnTo>
                      <a:pt x="166475" y="5704"/>
                    </a:lnTo>
                    <a:lnTo>
                      <a:pt x="121011" y="21955"/>
                    </a:lnTo>
                    <a:lnTo>
                      <a:pt x="80904" y="47454"/>
                    </a:lnTo>
                    <a:lnTo>
                      <a:pt x="47454" y="80904"/>
                    </a:lnTo>
                    <a:lnTo>
                      <a:pt x="21955" y="121011"/>
                    </a:lnTo>
                    <a:lnTo>
                      <a:pt x="5704" y="166475"/>
                    </a:lnTo>
                    <a:lnTo>
                      <a:pt x="0" y="216001"/>
                    </a:lnTo>
                    <a:lnTo>
                      <a:pt x="5704" y="265527"/>
                    </a:lnTo>
                    <a:lnTo>
                      <a:pt x="21955" y="310992"/>
                    </a:lnTo>
                    <a:lnTo>
                      <a:pt x="47454" y="351098"/>
                    </a:lnTo>
                    <a:lnTo>
                      <a:pt x="80904" y="384549"/>
                    </a:lnTo>
                    <a:lnTo>
                      <a:pt x="121011" y="410047"/>
                    </a:lnTo>
                    <a:lnTo>
                      <a:pt x="166475" y="426298"/>
                    </a:lnTo>
                    <a:lnTo>
                      <a:pt x="216001" y="432003"/>
                    </a:lnTo>
                    <a:lnTo>
                      <a:pt x="265527" y="426298"/>
                    </a:lnTo>
                    <a:lnTo>
                      <a:pt x="310992" y="410047"/>
                    </a:lnTo>
                    <a:lnTo>
                      <a:pt x="351098" y="384549"/>
                    </a:lnTo>
                    <a:lnTo>
                      <a:pt x="384549" y="351098"/>
                    </a:lnTo>
                    <a:lnTo>
                      <a:pt x="410047" y="310992"/>
                    </a:lnTo>
                    <a:lnTo>
                      <a:pt x="426298" y="265527"/>
                    </a:lnTo>
                    <a:lnTo>
                      <a:pt x="432003" y="216001"/>
                    </a:lnTo>
                    <a:lnTo>
                      <a:pt x="426298" y="166475"/>
                    </a:lnTo>
                    <a:lnTo>
                      <a:pt x="410047" y="121011"/>
                    </a:lnTo>
                    <a:lnTo>
                      <a:pt x="384549" y="80904"/>
                    </a:lnTo>
                    <a:lnTo>
                      <a:pt x="351098" y="47454"/>
                    </a:lnTo>
                    <a:lnTo>
                      <a:pt x="310992" y="21955"/>
                    </a:lnTo>
                    <a:lnTo>
                      <a:pt x="265527" y="5704"/>
                    </a:lnTo>
                    <a:lnTo>
                      <a:pt x="216001" y="0"/>
                    </a:lnTo>
                    <a:close/>
                  </a:path>
                </a:pathLst>
              </a:custGeom>
              <a:solidFill>
                <a:srgbClr val="0091D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5"/>
              <p:cNvSpPr txBox="1"/>
              <p:nvPr/>
            </p:nvSpPr>
            <p:spPr>
              <a:xfrm>
                <a:off x="5614639" y="4402063"/>
                <a:ext cx="128905" cy="263072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n-GB" sz="1400" b="1" dirty="0">
                    <a:solidFill>
                      <a:srgbClr val="FFFFFF"/>
                    </a:solidFill>
                    <a:latin typeface="Lato"/>
                    <a:cs typeface="Lato"/>
                  </a:rPr>
                  <a:t>5</a:t>
                </a:r>
                <a:endParaRPr sz="1400" dirty="0">
                  <a:latin typeface="Lato"/>
                  <a:cs typeface="Lato"/>
                </a:endParaRPr>
              </a:p>
            </p:txBody>
          </p:sp>
          <p:sp>
            <p:nvSpPr>
              <p:cNvPr id="46" name="object 46"/>
              <p:cNvSpPr/>
              <p:nvPr/>
            </p:nvSpPr>
            <p:spPr>
              <a:xfrm>
                <a:off x="5469349" y="4304996"/>
                <a:ext cx="432434" cy="432434"/>
              </a:xfrm>
              <a:custGeom>
                <a:avLst/>
                <a:gdLst/>
                <a:ahLst/>
                <a:cxnLst/>
                <a:rect l="l" t="t" r="r" b="b"/>
                <a:pathLst>
                  <a:path w="432435" h="432435">
                    <a:moveTo>
                      <a:pt x="216001" y="432003"/>
                    </a:moveTo>
                    <a:lnTo>
                      <a:pt x="265527" y="426298"/>
                    </a:lnTo>
                    <a:lnTo>
                      <a:pt x="310992" y="410047"/>
                    </a:lnTo>
                    <a:lnTo>
                      <a:pt x="351098" y="384549"/>
                    </a:lnTo>
                    <a:lnTo>
                      <a:pt x="384549" y="351098"/>
                    </a:lnTo>
                    <a:lnTo>
                      <a:pt x="410047" y="310992"/>
                    </a:lnTo>
                    <a:lnTo>
                      <a:pt x="426298" y="265527"/>
                    </a:lnTo>
                    <a:lnTo>
                      <a:pt x="432003" y="216001"/>
                    </a:lnTo>
                    <a:lnTo>
                      <a:pt x="426298" y="166475"/>
                    </a:lnTo>
                    <a:lnTo>
                      <a:pt x="410047" y="121011"/>
                    </a:lnTo>
                    <a:lnTo>
                      <a:pt x="384549" y="80904"/>
                    </a:lnTo>
                    <a:lnTo>
                      <a:pt x="351098" y="47454"/>
                    </a:lnTo>
                    <a:lnTo>
                      <a:pt x="310992" y="21955"/>
                    </a:lnTo>
                    <a:lnTo>
                      <a:pt x="265527" y="5704"/>
                    </a:lnTo>
                    <a:lnTo>
                      <a:pt x="216001" y="0"/>
                    </a:lnTo>
                    <a:lnTo>
                      <a:pt x="166475" y="5704"/>
                    </a:lnTo>
                    <a:lnTo>
                      <a:pt x="121011" y="21955"/>
                    </a:lnTo>
                    <a:lnTo>
                      <a:pt x="80904" y="47454"/>
                    </a:lnTo>
                    <a:lnTo>
                      <a:pt x="47454" y="80904"/>
                    </a:lnTo>
                    <a:lnTo>
                      <a:pt x="21955" y="121011"/>
                    </a:lnTo>
                    <a:lnTo>
                      <a:pt x="5704" y="166475"/>
                    </a:lnTo>
                    <a:lnTo>
                      <a:pt x="0" y="216001"/>
                    </a:lnTo>
                    <a:lnTo>
                      <a:pt x="5704" y="265527"/>
                    </a:lnTo>
                    <a:lnTo>
                      <a:pt x="21955" y="310992"/>
                    </a:lnTo>
                    <a:lnTo>
                      <a:pt x="47454" y="351098"/>
                    </a:lnTo>
                    <a:lnTo>
                      <a:pt x="80904" y="384549"/>
                    </a:lnTo>
                    <a:lnTo>
                      <a:pt x="121011" y="410047"/>
                    </a:lnTo>
                    <a:lnTo>
                      <a:pt x="166475" y="426298"/>
                    </a:lnTo>
                    <a:lnTo>
                      <a:pt x="216001" y="432003"/>
                    </a:lnTo>
                    <a:close/>
                  </a:path>
                </a:pathLst>
              </a:custGeom>
              <a:ln w="12700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8" name="object 8"/>
            <p:cNvSpPr txBox="1"/>
            <p:nvPr/>
          </p:nvSpPr>
          <p:spPr>
            <a:xfrm>
              <a:off x="7796025" y="4704569"/>
              <a:ext cx="1412246" cy="412933"/>
            </a:xfrm>
            <a:prstGeom prst="rect">
              <a:avLst/>
            </a:prstGeom>
          </p:spPr>
          <p:txBody>
            <a:bodyPr vert="horz" wrap="none" lIns="0" tIns="27939" rIns="0" bIns="0" rtlCol="0">
              <a:noAutofit/>
            </a:bodyPr>
            <a:lstStyle/>
            <a:p>
              <a:pPr marL="12700" marR="479425">
                <a:lnSpc>
                  <a:spcPts val="1600"/>
                </a:lnSpc>
                <a:spcBef>
                  <a:spcPts val="219"/>
                </a:spcBef>
              </a:pPr>
              <a:r>
                <a:rPr sz="1000" b="1" spc="-10" dirty="0">
                  <a:solidFill>
                    <a:srgbClr val="CC8838"/>
                  </a:solidFill>
                  <a:latin typeface="Lato"/>
                  <a:cs typeface="Lato"/>
                </a:rPr>
                <a:t>Vendor agnostic</a:t>
              </a:r>
              <a:endParaRPr sz="1000" dirty="0">
                <a:latin typeface="Lato"/>
                <a:cs typeface="Lato"/>
              </a:endParaRPr>
            </a:p>
            <a:p>
              <a:pPr marL="12700">
                <a:lnSpc>
                  <a:spcPct val="100000"/>
                </a:lnSpc>
                <a:spcBef>
                  <a:spcPts val="180"/>
                </a:spcBef>
              </a:pP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Not</a:t>
              </a:r>
              <a:r>
                <a:rPr sz="1000" spc="-10" dirty="0">
                  <a:solidFill>
                    <a:srgbClr val="FFFFFF"/>
                  </a:solidFill>
                  <a:latin typeface="Lato"/>
                  <a:cs typeface="Lato"/>
                </a:rPr>
                <a:t> </a:t>
              </a: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one</a:t>
              </a:r>
              <a:r>
                <a:rPr sz="1000" spc="-10" dirty="0">
                  <a:solidFill>
                    <a:srgbClr val="FFFFFF"/>
                  </a:solidFill>
                  <a:latin typeface="Lato"/>
                  <a:cs typeface="Lato"/>
                </a:rPr>
                <a:t> </a:t>
              </a: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size</a:t>
              </a:r>
              <a:r>
                <a:rPr sz="1000" spc="-5" dirty="0">
                  <a:solidFill>
                    <a:srgbClr val="FFFFFF"/>
                  </a:solidFill>
                  <a:latin typeface="Lato"/>
                  <a:cs typeface="Lato"/>
                </a:rPr>
                <a:t> </a:t>
              </a: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fits</a:t>
              </a:r>
              <a:r>
                <a:rPr sz="1000" spc="-10" dirty="0">
                  <a:solidFill>
                    <a:srgbClr val="FFFFFF"/>
                  </a:solidFill>
                  <a:latin typeface="Lato"/>
                  <a:cs typeface="Lato"/>
                </a:rPr>
                <a:t> </a:t>
              </a:r>
              <a:r>
                <a:rPr sz="1000" spc="-25" dirty="0">
                  <a:solidFill>
                    <a:srgbClr val="FFFFFF"/>
                  </a:solidFill>
                  <a:latin typeface="Lato"/>
                  <a:cs typeface="Lato"/>
                </a:rPr>
                <a:t>all</a:t>
              </a:r>
              <a:endParaRPr sz="1000" dirty="0">
                <a:latin typeface="Lato"/>
                <a:cs typeface="Lato"/>
              </a:endParaRPr>
            </a:p>
          </p:txBody>
        </p:sp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E7928090-096F-52C7-8846-38C554C7B38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32276" y="3383524"/>
              <a:ext cx="1090961" cy="1090961"/>
            </a:xfrm>
            <a:prstGeom prst="rect">
              <a:avLst/>
            </a:prstGeom>
          </p:spPr>
        </p:pic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71D2A8D3-8BE3-1120-C4DD-29F33C70E16B}"/>
                </a:ext>
              </a:extLst>
            </p:cNvPr>
            <p:cNvGrpSpPr/>
            <p:nvPr/>
          </p:nvGrpSpPr>
          <p:grpSpPr>
            <a:xfrm>
              <a:off x="7742791" y="4183088"/>
              <a:ext cx="375224" cy="375224"/>
              <a:chOff x="7110948" y="4304996"/>
              <a:chExt cx="432434" cy="432434"/>
            </a:xfrm>
          </p:grpSpPr>
          <p:sp>
            <p:nvSpPr>
              <p:cNvPr id="30" name="object 30"/>
              <p:cNvSpPr/>
              <p:nvPr/>
            </p:nvSpPr>
            <p:spPr>
              <a:xfrm>
                <a:off x="7110948" y="4304996"/>
                <a:ext cx="432434" cy="432434"/>
              </a:xfrm>
              <a:custGeom>
                <a:avLst/>
                <a:gdLst/>
                <a:ahLst/>
                <a:cxnLst/>
                <a:rect l="l" t="t" r="r" b="b"/>
                <a:pathLst>
                  <a:path w="432434" h="432435">
                    <a:moveTo>
                      <a:pt x="216001" y="0"/>
                    </a:moveTo>
                    <a:lnTo>
                      <a:pt x="166475" y="5704"/>
                    </a:lnTo>
                    <a:lnTo>
                      <a:pt x="121011" y="21955"/>
                    </a:lnTo>
                    <a:lnTo>
                      <a:pt x="80904" y="47454"/>
                    </a:lnTo>
                    <a:lnTo>
                      <a:pt x="47454" y="80904"/>
                    </a:lnTo>
                    <a:lnTo>
                      <a:pt x="21955" y="121011"/>
                    </a:lnTo>
                    <a:lnTo>
                      <a:pt x="5704" y="166475"/>
                    </a:lnTo>
                    <a:lnTo>
                      <a:pt x="0" y="216001"/>
                    </a:lnTo>
                    <a:lnTo>
                      <a:pt x="5704" y="265527"/>
                    </a:lnTo>
                    <a:lnTo>
                      <a:pt x="21955" y="310992"/>
                    </a:lnTo>
                    <a:lnTo>
                      <a:pt x="47454" y="351098"/>
                    </a:lnTo>
                    <a:lnTo>
                      <a:pt x="80904" y="384549"/>
                    </a:lnTo>
                    <a:lnTo>
                      <a:pt x="121011" y="410047"/>
                    </a:lnTo>
                    <a:lnTo>
                      <a:pt x="166475" y="426298"/>
                    </a:lnTo>
                    <a:lnTo>
                      <a:pt x="216001" y="432003"/>
                    </a:lnTo>
                    <a:lnTo>
                      <a:pt x="265527" y="426298"/>
                    </a:lnTo>
                    <a:lnTo>
                      <a:pt x="310992" y="410047"/>
                    </a:lnTo>
                    <a:lnTo>
                      <a:pt x="351098" y="384549"/>
                    </a:lnTo>
                    <a:lnTo>
                      <a:pt x="384549" y="351098"/>
                    </a:lnTo>
                    <a:lnTo>
                      <a:pt x="410047" y="310992"/>
                    </a:lnTo>
                    <a:lnTo>
                      <a:pt x="426298" y="265527"/>
                    </a:lnTo>
                    <a:lnTo>
                      <a:pt x="432003" y="216001"/>
                    </a:lnTo>
                    <a:lnTo>
                      <a:pt x="426298" y="166475"/>
                    </a:lnTo>
                    <a:lnTo>
                      <a:pt x="410047" y="121011"/>
                    </a:lnTo>
                    <a:lnTo>
                      <a:pt x="384549" y="80904"/>
                    </a:lnTo>
                    <a:lnTo>
                      <a:pt x="351098" y="47454"/>
                    </a:lnTo>
                    <a:lnTo>
                      <a:pt x="310992" y="21955"/>
                    </a:lnTo>
                    <a:lnTo>
                      <a:pt x="265527" y="5704"/>
                    </a:lnTo>
                    <a:lnTo>
                      <a:pt x="216001" y="0"/>
                    </a:lnTo>
                    <a:close/>
                  </a:path>
                </a:pathLst>
              </a:custGeom>
              <a:solidFill>
                <a:srgbClr val="0091D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object 47"/>
              <p:cNvSpPr txBox="1"/>
              <p:nvPr/>
            </p:nvSpPr>
            <p:spPr>
              <a:xfrm>
                <a:off x="7256239" y="4402063"/>
                <a:ext cx="128905" cy="263072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n-GB" sz="1400" b="1" dirty="0">
                    <a:solidFill>
                      <a:srgbClr val="FFFFFF"/>
                    </a:solidFill>
                    <a:latin typeface="Lato"/>
                    <a:cs typeface="Lato"/>
                  </a:rPr>
                  <a:t>6</a:t>
                </a:r>
                <a:endParaRPr sz="1400" dirty="0">
                  <a:latin typeface="Lato"/>
                  <a:cs typeface="Lato"/>
                </a:endParaRPr>
              </a:p>
            </p:txBody>
          </p:sp>
          <p:sp>
            <p:nvSpPr>
              <p:cNvPr id="48" name="object 48"/>
              <p:cNvSpPr/>
              <p:nvPr/>
            </p:nvSpPr>
            <p:spPr>
              <a:xfrm>
                <a:off x="7110948" y="4304996"/>
                <a:ext cx="432434" cy="432434"/>
              </a:xfrm>
              <a:custGeom>
                <a:avLst/>
                <a:gdLst/>
                <a:ahLst/>
                <a:cxnLst/>
                <a:rect l="l" t="t" r="r" b="b"/>
                <a:pathLst>
                  <a:path w="432434" h="432435">
                    <a:moveTo>
                      <a:pt x="216001" y="432003"/>
                    </a:moveTo>
                    <a:lnTo>
                      <a:pt x="265527" y="426298"/>
                    </a:lnTo>
                    <a:lnTo>
                      <a:pt x="310992" y="410047"/>
                    </a:lnTo>
                    <a:lnTo>
                      <a:pt x="351098" y="384549"/>
                    </a:lnTo>
                    <a:lnTo>
                      <a:pt x="384549" y="351098"/>
                    </a:lnTo>
                    <a:lnTo>
                      <a:pt x="410047" y="310992"/>
                    </a:lnTo>
                    <a:lnTo>
                      <a:pt x="426298" y="265527"/>
                    </a:lnTo>
                    <a:lnTo>
                      <a:pt x="432003" y="216001"/>
                    </a:lnTo>
                    <a:lnTo>
                      <a:pt x="426298" y="166475"/>
                    </a:lnTo>
                    <a:lnTo>
                      <a:pt x="410047" y="121011"/>
                    </a:lnTo>
                    <a:lnTo>
                      <a:pt x="384549" y="80904"/>
                    </a:lnTo>
                    <a:lnTo>
                      <a:pt x="351098" y="47454"/>
                    </a:lnTo>
                    <a:lnTo>
                      <a:pt x="310992" y="21955"/>
                    </a:lnTo>
                    <a:lnTo>
                      <a:pt x="265527" y="5704"/>
                    </a:lnTo>
                    <a:lnTo>
                      <a:pt x="216001" y="0"/>
                    </a:lnTo>
                    <a:lnTo>
                      <a:pt x="166475" y="5704"/>
                    </a:lnTo>
                    <a:lnTo>
                      <a:pt x="121011" y="21955"/>
                    </a:lnTo>
                    <a:lnTo>
                      <a:pt x="80904" y="47454"/>
                    </a:lnTo>
                    <a:lnTo>
                      <a:pt x="47454" y="80904"/>
                    </a:lnTo>
                    <a:lnTo>
                      <a:pt x="21955" y="121011"/>
                    </a:lnTo>
                    <a:lnTo>
                      <a:pt x="5704" y="166475"/>
                    </a:lnTo>
                    <a:lnTo>
                      <a:pt x="0" y="216001"/>
                    </a:lnTo>
                    <a:lnTo>
                      <a:pt x="5704" y="265527"/>
                    </a:lnTo>
                    <a:lnTo>
                      <a:pt x="21955" y="310992"/>
                    </a:lnTo>
                    <a:lnTo>
                      <a:pt x="47454" y="351098"/>
                    </a:lnTo>
                    <a:lnTo>
                      <a:pt x="80904" y="384549"/>
                    </a:lnTo>
                    <a:lnTo>
                      <a:pt x="121011" y="410047"/>
                    </a:lnTo>
                    <a:lnTo>
                      <a:pt x="166475" y="426298"/>
                    </a:lnTo>
                    <a:lnTo>
                      <a:pt x="216001" y="432003"/>
                    </a:lnTo>
                    <a:close/>
                  </a:path>
                </a:pathLst>
              </a:custGeom>
              <a:ln w="12700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E07A223-24CD-0F54-1F53-0BC2C738CDA4}"/>
              </a:ext>
            </a:extLst>
          </p:cNvPr>
          <p:cNvGrpSpPr/>
          <p:nvPr/>
        </p:nvGrpSpPr>
        <p:grpSpPr>
          <a:xfrm>
            <a:off x="9116283" y="3383523"/>
            <a:ext cx="2585175" cy="2165507"/>
            <a:chOff x="9116283" y="3383523"/>
            <a:chExt cx="2585175" cy="2165507"/>
          </a:xfrm>
        </p:grpSpPr>
        <p:sp>
          <p:nvSpPr>
            <p:cNvPr id="9" name="object 9"/>
            <p:cNvSpPr txBox="1"/>
            <p:nvPr/>
          </p:nvSpPr>
          <p:spPr>
            <a:xfrm>
              <a:off x="9172901" y="4704569"/>
              <a:ext cx="1201495" cy="844461"/>
            </a:xfrm>
            <a:prstGeom prst="rect">
              <a:avLst/>
            </a:prstGeom>
          </p:spPr>
          <p:txBody>
            <a:bodyPr vert="horz" wrap="square" lIns="0" tIns="48894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384"/>
                </a:spcBef>
              </a:pPr>
              <a:r>
                <a:rPr sz="1000" b="1" spc="-10" dirty="0">
                  <a:solidFill>
                    <a:srgbClr val="CC8838"/>
                  </a:solidFill>
                  <a:latin typeface="Lato"/>
                  <a:cs typeface="Lato"/>
                </a:rPr>
                <a:t>One-</a:t>
              </a:r>
              <a:r>
                <a:rPr sz="1000" b="1" spc="-20" dirty="0">
                  <a:solidFill>
                    <a:srgbClr val="CC8838"/>
                  </a:solidFill>
                  <a:latin typeface="Lato"/>
                  <a:cs typeface="Lato"/>
                </a:rPr>
                <a:t>stop</a:t>
              </a:r>
              <a:endParaRPr sz="1000" dirty="0">
                <a:latin typeface="Lato"/>
                <a:cs typeface="Lato"/>
              </a:endParaRPr>
            </a:p>
            <a:p>
              <a:pPr marL="12700" marR="5080">
                <a:lnSpc>
                  <a:spcPct val="100000"/>
                </a:lnSpc>
                <a:spcBef>
                  <a:spcPts val="220"/>
                </a:spcBef>
              </a:pP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We</a:t>
              </a:r>
              <a:r>
                <a:rPr sz="1000" spc="-20" dirty="0">
                  <a:solidFill>
                    <a:srgbClr val="FFFFFF"/>
                  </a:solidFill>
                  <a:latin typeface="Lato"/>
                  <a:cs typeface="Lato"/>
                </a:rPr>
                <a:t> </a:t>
              </a: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manage</a:t>
              </a:r>
              <a:r>
                <a:rPr sz="1000" spc="-10" dirty="0">
                  <a:solidFill>
                    <a:srgbClr val="FFFFFF"/>
                  </a:solidFill>
                  <a:latin typeface="Lato"/>
                  <a:cs typeface="Lato"/>
                </a:rPr>
                <a:t> external </a:t>
              </a: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partnerships </a:t>
              </a:r>
              <a:r>
                <a:rPr sz="1000" spc="-25" dirty="0">
                  <a:solidFill>
                    <a:srgbClr val="FFFFFF"/>
                  </a:solidFill>
                  <a:latin typeface="Lato"/>
                  <a:cs typeface="Lato"/>
                </a:rPr>
                <a:t>and</a:t>
              </a: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 relationships, so </a:t>
              </a:r>
              <a:r>
                <a:rPr sz="1000" spc="-25" dirty="0">
                  <a:solidFill>
                    <a:srgbClr val="FFFFFF"/>
                  </a:solidFill>
                  <a:latin typeface="Lato"/>
                  <a:cs typeface="Lato"/>
                </a:rPr>
                <a:t>our</a:t>
              </a: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 clients</a:t>
              </a:r>
              <a:r>
                <a:rPr sz="1000" spc="-35" dirty="0">
                  <a:solidFill>
                    <a:srgbClr val="FFFFFF"/>
                  </a:solidFill>
                  <a:latin typeface="Lato"/>
                  <a:cs typeface="Lato"/>
                </a:rPr>
                <a:t> </a:t>
              </a: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don’t</a:t>
              </a:r>
              <a:r>
                <a:rPr sz="1000" spc="-25" dirty="0">
                  <a:solidFill>
                    <a:srgbClr val="FFFFFF"/>
                  </a:solidFill>
                  <a:latin typeface="Lato"/>
                  <a:cs typeface="Lato"/>
                </a:rPr>
                <a:t> </a:t>
              </a: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have</a:t>
              </a:r>
              <a:r>
                <a:rPr sz="1000" spc="-25" dirty="0">
                  <a:solidFill>
                    <a:srgbClr val="FFFFFF"/>
                  </a:solidFill>
                  <a:latin typeface="Lato"/>
                  <a:cs typeface="Lato"/>
                </a:rPr>
                <a:t> to</a:t>
              </a:r>
              <a:endParaRPr sz="1000" dirty="0">
                <a:latin typeface="Lato"/>
                <a:cs typeface="Lato"/>
              </a:endParaRPr>
            </a:p>
          </p:txBody>
        </p:sp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222AB8BF-364B-9A6C-89CC-5C1EB4DDF32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24152" y="3383523"/>
              <a:ext cx="1090961" cy="1090961"/>
            </a:xfrm>
            <a:prstGeom prst="rect">
              <a:avLst/>
            </a:prstGeom>
          </p:spPr>
        </p:pic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C35B14D7-90E1-9178-1E9F-9954CBDD2C7E}"/>
                </a:ext>
              </a:extLst>
            </p:cNvPr>
            <p:cNvGrpSpPr/>
            <p:nvPr/>
          </p:nvGrpSpPr>
          <p:grpSpPr>
            <a:xfrm>
              <a:off x="9116283" y="4183087"/>
              <a:ext cx="375224" cy="375224"/>
              <a:chOff x="8738147" y="4304996"/>
              <a:chExt cx="432434" cy="432434"/>
            </a:xfrm>
          </p:grpSpPr>
          <p:sp>
            <p:nvSpPr>
              <p:cNvPr id="34" name="object 34"/>
              <p:cNvSpPr/>
              <p:nvPr/>
            </p:nvSpPr>
            <p:spPr>
              <a:xfrm>
                <a:off x="8738147" y="4304996"/>
                <a:ext cx="432434" cy="432434"/>
              </a:xfrm>
              <a:custGeom>
                <a:avLst/>
                <a:gdLst/>
                <a:ahLst/>
                <a:cxnLst/>
                <a:rect l="l" t="t" r="r" b="b"/>
                <a:pathLst>
                  <a:path w="432434" h="432435">
                    <a:moveTo>
                      <a:pt x="216001" y="0"/>
                    </a:moveTo>
                    <a:lnTo>
                      <a:pt x="166475" y="5704"/>
                    </a:lnTo>
                    <a:lnTo>
                      <a:pt x="121011" y="21955"/>
                    </a:lnTo>
                    <a:lnTo>
                      <a:pt x="80904" y="47454"/>
                    </a:lnTo>
                    <a:lnTo>
                      <a:pt x="47454" y="80904"/>
                    </a:lnTo>
                    <a:lnTo>
                      <a:pt x="21955" y="121011"/>
                    </a:lnTo>
                    <a:lnTo>
                      <a:pt x="5704" y="166475"/>
                    </a:lnTo>
                    <a:lnTo>
                      <a:pt x="0" y="216001"/>
                    </a:lnTo>
                    <a:lnTo>
                      <a:pt x="5704" y="265527"/>
                    </a:lnTo>
                    <a:lnTo>
                      <a:pt x="21955" y="310992"/>
                    </a:lnTo>
                    <a:lnTo>
                      <a:pt x="47454" y="351098"/>
                    </a:lnTo>
                    <a:lnTo>
                      <a:pt x="80904" y="384549"/>
                    </a:lnTo>
                    <a:lnTo>
                      <a:pt x="121011" y="410047"/>
                    </a:lnTo>
                    <a:lnTo>
                      <a:pt x="166475" y="426298"/>
                    </a:lnTo>
                    <a:lnTo>
                      <a:pt x="216001" y="432003"/>
                    </a:lnTo>
                    <a:lnTo>
                      <a:pt x="265527" y="426298"/>
                    </a:lnTo>
                    <a:lnTo>
                      <a:pt x="310992" y="410047"/>
                    </a:lnTo>
                    <a:lnTo>
                      <a:pt x="351098" y="384549"/>
                    </a:lnTo>
                    <a:lnTo>
                      <a:pt x="384549" y="351098"/>
                    </a:lnTo>
                    <a:lnTo>
                      <a:pt x="410047" y="310992"/>
                    </a:lnTo>
                    <a:lnTo>
                      <a:pt x="426298" y="265527"/>
                    </a:lnTo>
                    <a:lnTo>
                      <a:pt x="432003" y="216001"/>
                    </a:lnTo>
                    <a:lnTo>
                      <a:pt x="426298" y="166475"/>
                    </a:lnTo>
                    <a:lnTo>
                      <a:pt x="410047" y="121011"/>
                    </a:lnTo>
                    <a:lnTo>
                      <a:pt x="384549" y="80904"/>
                    </a:lnTo>
                    <a:lnTo>
                      <a:pt x="351098" y="47454"/>
                    </a:lnTo>
                    <a:lnTo>
                      <a:pt x="310992" y="21955"/>
                    </a:lnTo>
                    <a:lnTo>
                      <a:pt x="265527" y="5704"/>
                    </a:lnTo>
                    <a:lnTo>
                      <a:pt x="216001" y="0"/>
                    </a:lnTo>
                    <a:close/>
                  </a:path>
                </a:pathLst>
              </a:custGeom>
              <a:solidFill>
                <a:srgbClr val="0091D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9" name="object 49"/>
              <p:cNvSpPr txBox="1"/>
              <p:nvPr/>
            </p:nvSpPr>
            <p:spPr>
              <a:xfrm>
                <a:off x="8883439" y="4402063"/>
                <a:ext cx="128905" cy="263072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n-GB" sz="1400" b="1" dirty="0">
                    <a:solidFill>
                      <a:srgbClr val="FFFFFF"/>
                    </a:solidFill>
                    <a:latin typeface="Lato"/>
                    <a:cs typeface="Lato"/>
                  </a:rPr>
                  <a:t>7</a:t>
                </a:r>
                <a:endParaRPr sz="1400" dirty="0">
                  <a:latin typeface="Lato"/>
                  <a:cs typeface="Lato"/>
                </a:endParaRPr>
              </a:p>
            </p:txBody>
          </p:sp>
          <p:sp>
            <p:nvSpPr>
              <p:cNvPr id="50" name="object 50"/>
              <p:cNvSpPr/>
              <p:nvPr/>
            </p:nvSpPr>
            <p:spPr>
              <a:xfrm>
                <a:off x="8738147" y="4304996"/>
                <a:ext cx="432434" cy="432434"/>
              </a:xfrm>
              <a:custGeom>
                <a:avLst/>
                <a:gdLst/>
                <a:ahLst/>
                <a:cxnLst/>
                <a:rect l="l" t="t" r="r" b="b"/>
                <a:pathLst>
                  <a:path w="432434" h="432435">
                    <a:moveTo>
                      <a:pt x="216001" y="432003"/>
                    </a:moveTo>
                    <a:lnTo>
                      <a:pt x="265527" y="426298"/>
                    </a:lnTo>
                    <a:lnTo>
                      <a:pt x="310992" y="410047"/>
                    </a:lnTo>
                    <a:lnTo>
                      <a:pt x="351098" y="384549"/>
                    </a:lnTo>
                    <a:lnTo>
                      <a:pt x="384549" y="351098"/>
                    </a:lnTo>
                    <a:lnTo>
                      <a:pt x="410047" y="310992"/>
                    </a:lnTo>
                    <a:lnTo>
                      <a:pt x="426298" y="265527"/>
                    </a:lnTo>
                    <a:lnTo>
                      <a:pt x="432003" y="216001"/>
                    </a:lnTo>
                    <a:lnTo>
                      <a:pt x="426298" y="166475"/>
                    </a:lnTo>
                    <a:lnTo>
                      <a:pt x="410047" y="121011"/>
                    </a:lnTo>
                    <a:lnTo>
                      <a:pt x="384549" y="80904"/>
                    </a:lnTo>
                    <a:lnTo>
                      <a:pt x="351098" y="47454"/>
                    </a:lnTo>
                    <a:lnTo>
                      <a:pt x="310992" y="21955"/>
                    </a:lnTo>
                    <a:lnTo>
                      <a:pt x="265527" y="5704"/>
                    </a:lnTo>
                    <a:lnTo>
                      <a:pt x="216001" y="0"/>
                    </a:lnTo>
                    <a:lnTo>
                      <a:pt x="166475" y="5704"/>
                    </a:lnTo>
                    <a:lnTo>
                      <a:pt x="121011" y="21955"/>
                    </a:lnTo>
                    <a:lnTo>
                      <a:pt x="80904" y="47454"/>
                    </a:lnTo>
                    <a:lnTo>
                      <a:pt x="47454" y="80904"/>
                    </a:lnTo>
                    <a:lnTo>
                      <a:pt x="21955" y="121011"/>
                    </a:lnTo>
                    <a:lnTo>
                      <a:pt x="5704" y="166475"/>
                    </a:lnTo>
                    <a:lnTo>
                      <a:pt x="0" y="216001"/>
                    </a:lnTo>
                    <a:lnTo>
                      <a:pt x="5704" y="265527"/>
                    </a:lnTo>
                    <a:lnTo>
                      <a:pt x="21955" y="310992"/>
                    </a:lnTo>
                    <a:lnTo>
                      <a:pt x="47454" y="351098"/>
                    </a:lnTo>
                    <a:lnTo>
                      <a:pt x="80904" y="384549"/>
                    </a:lnTo>
                    <a:lnTo>
                      <a:pt x="121011" y="410047"/>
                    </a:lnTo>
                    <a:lnTo>
                      <a:pt x="166475" y="426298"/>
                    </a:lnTo>
                    <a:lnTo>
                      <a:pt x="216001" y="432003"/>
                    </a:lnTo>
                    <a:close/>
                  </a:path>
                </a:pathLst>
              </a:custGeom>
              <a:ln w="12700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0" name="object 10"/>
            <p:cNvSpPr txBox="1"/>
            <p:nvPr/>
          </p:nvSpPr>
          <p:spPr>
            <a:xfrm>
              <a:off x="10647823" y="4704569"/>
              <a:ext cx="1053635" cy="536684"/>
            </a:xfrm>
            <a:prstGeom prst="rect">
              <a:avLst/>
            </a:prstGeom>
          </p:spPr>
          <p:txBody>
            <a:bodyPr vert="horz" wrap="square" lIns="0" tIns="48894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384"/>
                </a:spcBef>
              </a:pPr>
              <a:r>
                <a:rPr sz="1000" b="1" spc="-10" dirty="0">
                  <a:solidFill>
                    <a:srgbClr val="CC8838"/>
                  </a:solidFill>
                  <a:latin typeface="Lato"/>
                  <a:cs typeface="Lato"/>
                </a:rPr>
                <a:t>Secure</a:t>
              </a:r>
              <a:endParaRPr sz="1000" dirty="0">
                <a:latin typeface="Lato"/>
                <a:cs typeface="Lato"/>
              </a:endParaRPr>
            </a:p>
            <a:p>
              <a:pPr marL="12700" marR="5080">
                <a:lnSpc>
                  <a:spcPct val="100000"/>
                </a:lnSpc>
                <a:spcBef>
                  <a:spcPts val="220"/>
                </a:spcBef>
              </a:pP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Protecting </a:t>
              </a:r>
              <a:r>
                <a:rPr sz="1000" spc="-20" dirty="0">
                  <a:solidFill>
                    <a:srgbClr val="FFFFFF"/>
                  </a:solidFill>
                  <a:latin typeface="Lato"/>
                  <a:cs typeface="Lato"/>
                </a:rPr>
                <a:t>your</a:t>
              </a: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 business </a:t>
              </a:r>
              <a:r>
                <a:rPr sz="1000" spc="-20" dirty="0">
                  <a:solidFill>
                    <a:srgbClr val="FFFFFF"/>
                  </a:solidFill>
                  <a:latin typeface="Lato"/>
                  <a:cs typeface="Lato"/>
                </a:rPr>
                <a:t>data</a:t>
              </a:r>
              <a:endParaRPr sz="1000" dirty="0">
                <a:latin typeface="Lato"/>
                <a:cs typeface="Lato"/>
              </a:endParaRPr>
            </a:p>
          </p:txBody>
        </p:sp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78815785-AF85-C6F8-8441-FB300358020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6607" y="3383524"/>
              <a:ext cx="1090961" cy="1090961"/>
            </a:xfrm>
            <a:prstGeom prst="rect">
              <a:avLst/>
            </a:prstGeom>
          </p:spPr>
        </p:pic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086E081E-6CBE-3B5D-CEA2-B5A502C6958D}"/>
                </a:ext>
              </a:extLst>
            </p:cNvPr>
            <p:cNvGrpSpPr/>
            <p:nvPr/>
          </p:nvGrpSpPr>
          <p:grpSpPr>
            <a:xfrm>
              <a:off x="10587820" y="4183088"/>
              <a:ext cx="375223" cy="375224"/>
              <a:chOff x="10365347" y="4304996"/>
              <a:chExt cx="432434" cy="432434"/>
            </a:xfrm>
          </p:grpSpPr>
          <p:sp>
            <p:nvSpPr>
              <p:cNvPr id="38" name="object 38"/>
              <p:cNvSpPr/>
              <p:nvPr/>
            </p:nvSpPr>
            <p:spPr>
              <a:xfrm>
                <a:off x="10365347" y="4304996"/>
                <a:ext cx="432434" cy="432434"/>
              </a:xfrm>
              <a:custGeom>
                <a:avLst/>
                <a:gdLst/>
                <a:ahLst/>
                <a:cxnLst/>
                <a:rect l="l" t="t" r="r" b="b"/>
                <a:pathLst>
                  <a:path w="432434" h="432435">
                    <a:moveTo>
                      <a:pt x="216001" y="0"/>
                    </a:moveTo>
                    <a:lnTo>
                      <a:pt x="166475" y="5704"/>
                    </a:lnTo>
                    <a:lnTo>
                      <a:pt x="121011" y="21955"/>
                    </a:lnTo>
                    <a:lnTo>
                      <a:pt x="80904" y="47454"/>
                    </a:lnTo>
                    <a:lnTo>
                      <a:pt x="47454" y="80904"/>
                    </a:lnTo>
                    <a:lnTo>
                      <a:pt x="21955" y="121011"/>
                    </a:lnTo>
                    <a:lnTo>
                      <a:pt x="5704" y="166475"/>
                    </a:lnTo>
                    <a:lnTo>
                      <a:pt x="0" y="216001"/>
                    </a:lnTo>
                    <a:lnTo>
                      <a:pt x="5704" y="265527"/>
                    </a:lnTo>
                    <a:lnTo>
                      <a:pt x="21955" y="310992"/>
                    </a:lnTo>
                    <a:lnTo>
                      <a:pt x="47454" y="351098"/>
                    </a:lnTo>
                    <a:lnTo>
                      <a:pt x="80904" y="384549"/>
                    </a:lnTo>
                    <a:lnTo>
                      <a:pt x="121011" y="410047"/>
                    </a:lnTo>
                    <a:lnTo>
                      <a:pt x="166475" y="426298"/>
                    </a:lnTo>
                    <a:lnTo>
                      <a:pt x="216001" y="432003"/>
                    </a:lnTo>
                    <a:lnTo>
                      <a:pt x="265527" y="426298"/>
                    </a:lnTo>
                    <a:lnTo>
                      <a:pt x="310992" y="410047"/>
                    </a:lnTo>
                    <a:lnTo>
                      <a:pt x="351098" y="384549"/>
                    </a:lnTo>
                    <a:lnTo>
                      <a:pt x="384549" y="351098"/>
                    </a:lnTo>
                    <a:lnTo>
                      <a:pt x="410047" y="310992"/>
                    </a:lnTo>
                    <a:lnTo>
                      <a:pt x="426298" y="265527"/>
                    </a:lnTo>
                    <a:lnTo>
                      <a:pt x="432003" y="216001"/>
                    </a:lnTo>
                    <a:lnTo>
                      <a:pt x="426298" y="166475"/>
                    </a:lnTo>
                    <a:lnTo>
                      <a:pt x="410047" y="121011"/>
                    </a:lnTo>
                    <a:lnTo>
                      <a:pt x="384549" y="80904"/>
                    </a:lnTo>
                    <a:lnTo>
                      <a:pt x="351098" y="47454"/>
                    </a:lnTo>
                    <a:lnTo>
                      <a:pt x="310992" y="21955"/>
                    </a:lnTo>
                    <a:lnTo>
                      <a:pt x="265527" y="5704"/>
                    </a:lnTo>
                    <a:lnTo>
                      <a:pt x="216001" y="0"/>
                    </a:lnTo>
                    <a:close/>
                  </a:path>
                </a:pathLst>
              </a:custGeom>
              <a:solidFill>
                <a:srgbClr val="0091D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1" name="object 51"/>
              <p:cNvSpPr txBox="1"/>
              <p:nvPr/>
            </p:nvSpPr>
            <p:spPr>
              <a:xfrm>
                <a:off x="10510639" y="4402063"/>
                <a:ext cx="128905" cy="263072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n-GB" sz="1400" b="1" dirty="0">
                    <a:solidFill>
                      <a:srgbClr val="FFFFFF"/>
                    </a:solidFill>
                    <a:latin typeface="Lato"/>
                    <a:cs typeface="Lato"/>
                  </a:rPr>
                  <a:t>8</a:t>
                </a:r>
                <a:endParaRPr sz="1400" dirty="0">
                  <a:latin typeface="Lato"/>
                  <a:cs typeface="Lato"/>
                </a:endParaRPr>
              </a:p>
            </p:txBody>
          </p:sp>
          <p:sp>
            <p:nvSpPr>
              <p:cNvPr id="52" name="object 52"/>
              <p:cNvSpPr/>
              <p:nvPr/>
            </p:nvSpPr>
            <p:spPr>
              <a:xfrm>
                <a:off x="10365347" y="4304996"/>
                <a:ext cx="432434" cy="432434"/>
              </a:xfrm>
              <a:custGeom>
                <a:avLst/>
                <a:gdLst/>
                <a:ahLst/>
                <a:cxnLst/>
                <a:rect l="l" t="t" r="r" b="b"/>
                <a:pathLst>
                  <a:path w="432434" h="432435">
                    <a:moveTo>
                      <a:pt x="216001" y="432003"/>
                    </a:moveTo>
                    <a:lnTo>
                      <a:pt x="265527" y="426298"/>
                    </a:lnTo>
                    <a:lnTo>
                      <a:pt x="310992" y="410047"/>
                    </a:lnTo>
                    <a:lnTo>
                      <a:pt x="351098" y="384549"/>
                    </a:lnTo>
                    <a:lnTo>
                      <a:pt x="384549" y="351098"/>
                    </a:lnTo>
                    <a:lnTo>
                      <a:pt x="410047" y="310992"/>
                    </a:lnTo>
                    <a:lnTo>
                      <a:pt x="426298" y="265527"/>
                    </a:lnTo>
                    <a:lnTo>
                      <a:pt x="432003" y="216001"/>
                    </a:lnTo>
                    <a:lnTo>
                      <a:pt x="426298" y="166475"/>
                    </a:lnTo>
                    <a:lnTo>
                      <a:pt x="410047" y="121011"/>
                    </a:lnTo>
                    <a:lnTo>
                      <a:pt x="384549" y="80904"/>
                    </a:lnTo>
                    <a:lnTo>
                      <a:pt x="351098" y="47454"/>
                    </a:lnTo>
                    <a:lnTo>
                      <a:pt x="310992" y="21955"/>
                    </a:lnTo>
                    <a:lnTo>
                      <a:pt x="265527" y="5704"/>
                    </a:lnTo>
                    <a:lnTo>
                      <a:pt x="216001" y="0"/>
                    </a:lnTo>
                    <a:lnTo>
                      <a:pt x="166475" y="5704"/>
                    </a:lnTo>
                    <a:lnTo>
                      <a:pt x="121011" y="21955"/>
                    </a:lnTo>
                    <a:lnTo>
                      <a:pt x="80904" y="47454"/>
                    </a:lnTo>
                    <a:lnTo>
                      <a:pt x="47454" y="80904"/>
                    </a:lnTo>
                    <a:lnTo>
                      <a:pt x="21955" y="121011"/>
                    </a:lnTo>
                    <a:lnTo>
                      <a:pt x="5704" y="166475"/>
                    </a:lnTo>
                    <a:lnTo>
                      <a:pt x="0" y="216001"/>
                    </a:lnTo>
                    <a:lnTo>
                      <a:pt x="5704" y="265527"/>
                    </a:lnTo>
                    <a:lnTo>
                      <a:pt x="21955" y="310992"/>
                    </a:lnTo>
                    <a:lnTo>
                      <a:pt x="47454" y="351098"/>
                    </a:lnTo>
                    <a:lnTo>
                      <a:pt x="80904" y="384549"/>
                    </a:lnTo>
                    <a:lnTo>
                      <a:pt x="121011" y="410047"/>
                    </a:lnTo>
                    <a:lnTo>
                      <a:pt x="166475" y="426298"/>
                    </a:lnTo>
                    <a:lnTo>
                      <a:pt x="216001" y="432003"/>
                    </a:lnTo>
                    <a:close/>
                  </a:path>
                </a:pathLst>
              </a:custGeom>
              <a:ln w="12700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31F8499-22A8-A3C7-4CF5-CC1A9D297B83}"/>
              </a:ext>
            </a:extLst>
          </p:cNvPr>
          <p:cNvGrpSpPr/>
          <p:nvPr/>
        </p:nvGrpSpPr>
        <p:grpSpPr>
          <a:xfrm>
            <a:off x="504855" y="3383522"/>
            <a:ext cx="2799562" cy="2759901"/>
            <a:chOff x="504855" y="3383522"/>
            <a:chExt cx="2799562" cy="2759901"/>
          </a:xfrm>
        </p:grpSpPr>
        <p:sp>
          <p:nvSpPr>
            <p:cNvPr id="4" name="object 4"/>
            <p:cNvSpPr txBox="1"/>
            <p:nvPr/>
          </p:nvSpPr>
          <p:spPr>
            <a:xfrm>
              <a:off x="1927851" y="4704569"/>
              <a:ext cx="1376566" cy="669413"/>
            </a:xfrm>
            <a:prstGeom prst="rect">
              <a:avLst/>
            </a:prstGeom>
          </p:spPr>
          <p:txBody>
            <a:bodyPr vert="horz" wrap="square" lIns="0" tIns="27939" rIns="0" bIns="0" rtlCol="0">
              <a:spAutoFit/>
            </a:bodyPr>
            <a:lstStyle/>
            <a:p>
              <a:pPr marL="12700" marR="382270">
                <a:spcBef>
                  <a:spcPts val="219"/>
                </a:spcBef>
              </a:pPr>
              <a:r>
                <a:rPr sz="1000" b="1" spc="-10" dirty="0">
                  <a:solidFill>
                    <a:srgbClr val="CC8838"/>
                  </a:solidFill>
                  <a:latin typeface="Lato"/>
                  <a:cs typeface="Lato"/>
                </a:rPr>
                <a:t>Customer</a:t>
              </a:r>
              <a:r>
                <a:rPr lang="en-US" sz="1000" b="1" spc="-10" dirty="0">
                  <a:solidFill>
                    <a:srgbClr val="CC8838"/>
                  </a:solidFill>
                  <a:latin typeface="Lato"/>
                  <a:cs typeface="Lato"/>
                </a:rPr>
                <a:t> </a:t>
              </a:r>
              <a:r>
                <a:rPr sz="1000" b="1" spc="-10" dirty="0">
                  <a:solidFill>
                    <a:srgbClr val="CC8838"/>
                  </a:solidFill>
                  <a:latin typeface="Lato"/>
                  <a:cs typeface="Lato"/>
                </a:rPr>
                <a:t>centric</a:t>
              </a:r>
              <a:endParaRPr lang="en-GB" sz="1000" b="1" spc="-10" dirty="0">
                <a:latin typeface="Lato"/>
                <a:cs typeface="Lato"/>
              </a:endParaRPr>
            </a:p>
            <a:p>
              <a:pPr marL="12700" marR="382270">
                <a:spcBef>
                  <a:spcPts val="219"/>
                </a:spcBef>
              </a:pP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Our customers </a:t>
              </a:r>
              <a:r>
                <a:rPr sz="1000" spc="-25" dirty="0">
                  <a:solidFill>
                    <a:srgbClr val="FFFFFF"/>
                  </a:solidFill>
                  <a:latin typeface="Lato"/>
                  <a:cs typeface="Lato"/>
                </a:rPr>
                <a:t>are</a:t>
              </a:r>
              <a:r>
                <a:rPr sz="1000" dirty="0">
                  <a:solidFill>
                    <a:srgbClr val="FFFFFF"/>
                  </a:solidFill>
                  <a:latin typeface="Lato"/>
                  <a:cs typeface="Lato"/>
                </a:rPr>
                <a:t> our reason for </a:t>
              </a:r>
              <a:r>
                <a:rPr sz="1000" spc="-10" dirty="0">
                  <a:solidFill>
                    <a:srgbClr val="FFFFFF"/>
                  </a:solidFill>
                  <a:latin typeface="Lato"/>
                  <a:cs typeface="Lato"/>
                </a:rPr>
                <a:t>being</a:t>
              </a:r>
              <a:endParaRPr sz="1000" dirty="0">
                <a:latin typeface="Lato"/>
                <a:cs typeface="Lato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69D5986F-F7F9-0509-3D0C-90504C710D1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2094" y="3383524"/>
              <a:ext cx="1090960" cy="1090961"/>
            </a:xfrm>
            <a:prstGeom prst="rect">
              <a:avLst/>
            </a:prstGeom>
          </p:spPr>
        </p:pic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DEA42A74-3D42-0EFC-C8C0-62F262072BD8}"/>
                </a:ext>
              </a:extLst>
            </p:cNvPr>
            <p:cNvGrpSpPr/>
            <p:nvPr/>
          </p:nvGrpSpPr>
          <p:grpSpPr>
            <a:xfrm>
              <a:off x="1865463" y="4183088"/>
              <a:ext cx="375223" cy="375224"/>
              <a:chOff x="575998" y="4304996"/>
              <a:chExt cx="432434" cy="432434"/>
            </a:xfrm>
          </p:grpSpPr>
          <p:sp>
            <p:nvSpPr>
              <p:cNvPr id="14" name="object 14"/>
              <p:cNvSpPr/>
              <p:nvPr/>
            </p:nvSpPr>
            <p:spPr>
              <a:xfrm>
                <a:off x="575998" y="4304996"/>
                <a:ext cx="432434" cy="432434"/>
              </a:xfrm>
              <a:custGeom>
                <a:avLst/>
                <a:gdLst/>
                <a:ahLst/>
                <a:cxnLst/>
                <a:rect l="l" t="t" r="r" b="b"/>
                <a:pathLst>
                  <a:path w="432434" h="432435">
                    <a:moveTo>
                      <a:pt x="216001" y="0"/>
                    </a:moveTo>
                    <a:lnTo>
                      <a:pt x="166475" y="5704"/>
                    </a:lnTo>
                    <a:lnTo>
                      <a:pt x="121011" y="21955"/>
                    </a:lnTo>
                    <a:lnTo>
                      <a:pt x="80904" y="47454"/>
                    </a:lnTo>
                    <a:lnTo>
                      <a:pt x="47454" y="80904"/>
                    </a:lnTo>
                    <a:lnTo>
                      <a:pt x="21955" y="121011"/>
                    </a:lnTo>
                    <a:lnTo>
                      <a:pt x="5704" y="166475"/>
                    </a:lnTo>
                    <a:lnTo>
                      <a:pt x="0" y="216001"/>
                    </a:lnTo>
                    <a:lnTo>
                      <a:pt x="5704" y="265527"/>
                    </a:lnTo>
                    <a:lnTo>
                      <a:pt x="21955" y="310992"/>
                    </a:lnTo>
                    <a:lnTo>
                      <a:pt x="47454" y="351098"/>
                    </a:lnTo>
                    <a:lnTo>
                      <a:pt x="80904" y="384549"/>
                    </a:lnTo>
                    <a:lnTo>
                      <a:pt x="121011" y="410047"/>
                    </a:lnTo>
                    <a:lnTo>
                      <a:pt x="166475" y="426298"/>
                    </a:lnTo>
                    <a:lnTo>
                      <a:pt x="216001" y="432003"/>
                    </a:lnTo>
                    <a:lnTo>
                      <a:pt x="265527" y="426298"/>
                    </a:lnTo>
                    <a:lnTo>
                      <a:pt x="310992" y="410047"/>
                    </a:lnTo>
                    <a:lnTo>
                      <a:pt x="351098" y="384549"/>
                    </a:lnTo>
                    <a:lnTo>
                      <a:pt x="384549" y="351098"/>
                    </a:lnTo>
                    <a:lnTo>
                      <a:pt x="410047" y="310992"/>
                    </a:lnTo>
                    <a:lnTo>
                      <a:pt x="426298" y="265527"/>
                    </a:lnTo>
                    <a:lnTo>
                      <a:pt x="432003" y="216001"/>
                    </a:lnTo>
                    <a:lnTo>
                      <a:pt x="426298" y="166475"/>
                    </a:lnTo>
                    <a:lnTo>
                      <a:pt x="410047" y="121011"/>
                    </a:lnTo>
                    <a:lnTo>
                      <a:pt x="384549" y="80904"/>
                    </a:lnTo>
                    <a:lnTo>
                      <a:pt x="351098" y="47454"/>
                    </a:lnTo>
                    <a:lnTo>
                      <a:pt x="310992" y="21955"/>
                    </a:lnTo>
                    <a:lnTo>
                      <a:pt x="265527" y="5704"/>
                    </a:lnTo>
                    <a:lnTo>
                      <a:pt x="216001" y="0"/>
                    </a:lnTo>
                    <a:close/>
                  </a:path>
                </a:pathLst>
              </a:custGeom>
              <a:solidFill>
                <a:srgbClr val="0091D6"/>
              </a:solidFill>
            </p:spPr>
            <p:txBody>
              <a:bodyPr wrap="square" lIns="0" tIns="0" rIns="0" bIns="0" rtlCol="0"/>
              <a:lstStyle/>
              <a:p>
                <a:pPr algn="l" rtl="0"/>
                <a:endParaRPr/>
              </a:p>
            </p:txBody>
          </p:sp>
          <p:sp>
            <p:nvSpPr>
              <p:cNvPr id="39" name="object 39"/>
              <p:cNvSpPr txBox="1"/>
              <p:nvPr/>
            </p:nvSpPr>
            <p:spPr>
              <a:xfrm>
                <a:off x="721288" y="4402063"/>
                <a:ext cx="128905" cy="263072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n-GB" sz="1400" b="1" dirty="0">
                    <a:solidFill>
                      <a:srgbClr val="FFFFFF"/>
                    </a:solidFill>
                    <a:latin typeface="Lato"/>
                    <a:cs typeface="Lato"/>
                  </a:rPr>
                  <a:t>2</a:t>
                </a:r>
                <a:endParaRPr sz="1400" dirty="0">
                  <a:latin typeface="Lato"/>
                  <a:cs typeface="Lato"/>
                </a:endParaRPr>
              </a:p>
            </p:txBody>
          </p:sp>
          <p:sp>
            <p:nvSpPr>
              <p:cNvPr id="40" name="object 40"/>
              <p:cNvSpPr/>
              <p:nvPr/>
            </p:nvSpPr>
            <p:spPr>
              <a:xfrm>
                <a:off x="575998" y="4304996"/>
                <a:ext cx="432434" cy="432434"/>
              </a:xfrm>
              <a:custGeom>
                <a:avLst/>
                <a:gdLst/>
                <a:ahLst/>
                <a:cxnLst/>
                <a:rect l="l" t="t" r="r" b="b"/>
                <a:pathLst>
                  <a:path w="432434" h="432435">
                    <a:moveTo>
                      <a:pt x="216001" y="432003"/>
                    </a:moveTo>
                    <a:lnTo>
                      <a:pt x="265527" y="426298"/>
                    </a:lnTo>
                    <a:lnTo>
                      <a:pt x="310992" y="410047"/>
                    </a:lnTo>
                    <a:lnTo>
                      <a:pt x="351098" y="384549"/>
                    </a:lnTo>
                    <a:lnTo>
                      <a:pt x="384549" y="351098"/>
                    </a:lnTo>
                    <a:lnTo>
                      <a:pt x="410047" y="310992"/>
                    </a:lnTo>
                    <a:lnTo>
                      <a:pt x="426298" y="265527"/>
                    </a:lnTo>
                    <a:lnTo>
                      <a:pt x="432003" y="216001"/>
                    </a:lnTo>
                    <a:lnTo>
                      <a:pt x="426298" y="166475"/>
                    </a:lnTo>
                    <a:lnTo>
                      <a:pt x="410047" y="121011"/>
                    </a:lnTo>
                    <a:lnTo>
                      <a:pt x="384549" y="80904"/>
                    </a:lnTo>
                    <a:lnTo>
                      <a:pt x="351098" y="47454"/>
                    </a:lnTo>
                    <a:lnTo>
                      <a:pt x="310992" y="21955"/>
                    </a:lnTo>
                    <a:lnTo>
                      <a:pt x="265527" y="5704"/>
                    </a:lnTo>
                    <a:lnTo>
                      <a:pt x="216001" y="0"/>
                    </a:lnTo>
                    <a:lnTo>
                      <a:pt x="166475" y="5704"/>
                    </a:lnTo>
                    <a:lnTo>
                      <a:pt x="121011" y="21955"/>
                    </a:lnTo>
                    <a:lnTo>
                      <a:pt x="80904" y="47454"/>
                    </a:lnTo>
                    <a:lnTo>
                      <a:pt x="47454" y="80904"/>
                    </a:lnTo>
                    <a:lnTo>
                      <a:pt x="21955" y="121011"/>
                    </a:lnTo>
                    <a:lnTo>
                      <a:pt x="5704" y="166475"/>
                    </a:lnTo>
                    <a:lnTo>
                      <a:pt x="0" y="216001"/>
                    </a:lnTo>
                    <a:lnTo>
                      <a:pt x="5704" y="265527"/>
                    </a:lnTo>
                    <a:lnTo>
                      <a:pt x="21955" y="310992"/>
                    </a:lnTo>
                    <a:lnTo>
                      <a:pt x="47454" y="351098"/>
                    </a:lnTo>
                    <a:lnTo>
                      <a:pt x="80904" y="384549"/>
                    </a:lnTo>
                    <a:lnTo>
                      <a:pt x="121011" y="410047"/>
                    </a:lnTo>
                    <a:lnTo>
                      <a:pt x="166475" y="426298"/>
                    </a:lnTo>
                    <a:lnTo>
                      <a:pt x="216001" y="432003"/>
                    </a:lnTo>
                    <a:close/>
                  </a:path>
                </a:pathLst>
              </a:custGeom>
              <a:ln w="12700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63607FC6-6367-8A84-FBB2-290250241F7D}"/>
                </a:ext>
              </a:extLst>
            </p:cNvPr>
            <p:cNvSpPr txBox="1"/>
            <p:nvPr/>
          </p:nvSpPr>
          <p:spPr>
            <a:xfrm>
              <a:off x="567244" y="4704569"/>
              <a:ext cx="1138693" cy="1438854"/>
            </a:xfrm>
            <a:prstGeom prst="rect">
              <a:avLst/>
            </a:prstGeom>
          </p:spPr>
          <p:txBody>
            <a:bodyPr vert="horz" wrap="none" lIns="0" tIns="27939" rIns="0" bIns="0" rtlCol="0">
              <a:noAutofit/>
            </a:bodyPr>
            <a:lstStyle/>
            <a:p>
              <a:pPr marL="12700" marR="382270">
                <a:spcBef>
                  <a:spcPts val="219"/>
                </a:spcBef>
              </a:pPr>
              <a:r>
                <a:rPr lang="en-GB" sz="1000" b="1" dirty="0">
                  <a:solidFill>
                    <a:srgbClr val="D8841D"/>
                  </a:solidFill>
                  <a:effectLst/>
                  <a:latin typeface="Lato" panose="020F0502020204030203" pitchFamily="34" charset="77"/>
                </a:rPr>
                <a:t>Contract </a:t>
              </a:r>
              <a:r>
                <a:rPr lang="en-GB" sz="1000" b="1" dirty="0">
                  <a:solidFill>
                    <a:srgbClr val="D8841D"/>
                  </a:solidFill>
                  <a:latin typeface="Lato" panose="020F0502020204030203" pitchFamily="34" charset="77"/>
                </a:rPr>
                <a:t>duration</a:t>
              </a:r>
            </a:p>
            <a:p>
              <a:pPr marL="12700" marR="382270">
                <a:spcBef>
                  <a:spcPts val="219"/>
                </a:spcBef>
              </a:pPr>
              <a:r>
                <a:rPr lang="en-GB" sz="1000" dirty="0">
                  <a:solidFill>
                    <a:srgbClr val="FFFFFF"/>
                  </a:solidFill>
                </a:rPr>
                <a:t>We don’t tie our </a:t>
              </a:r>
              <a:br>
                <a:rPr lang="en-GB" sz="1000" dirty="0">
                  <a:solidFill>
                    <a:srgbClr val="FFFFFF"/>
                  </a:solidFill>
                </a:rPr>
              </a:br>
              <a:r>
                <a:rPr lang="en-GB" sz="1000" dirty="0">
                  <a:solidFill>
                    <a:srgbClr val="FFFFFF"/>
                  </a:solidFill>
                </a:rPr>
                <a:t>clients into long </a:t>
              </a:r>
              <a:br>
                <a:rPr lang="en-GB" sz="1000" dirty="0">
                  <a:solidFill>
                    <a:srgbClr val="FFFFFF"/>
                  </a:solidFill>
                </a:rPr>
              </a:br>
              <a:r>
                <a:rPr lang="en-GB" sz="1000" dirty="0">
                  <a:solidFill>
                    <a:srgbClr val="FFFFFF"/>
                  </a:solidFill>
                </a:rPr>
                <a:t>contracts as we </a:t>
              </a:r>
              <a:br>
                <a:rPr lang="en-GB" sz="1000" dirty="0">
                  <a:solidFill>
                    <a:srgbClr val="FFFFFF"/>
                  </a:solidFill>
                </a:rPr>
              </a:br>
              <a:r>
                <a:rPr lang="en-GB" sz="1000" dirty="0">
                  <a:solidFill>
                    <a:srgbClr val="FFFFFF"/>
                  </a:solidFill>
                </a:rPr>
                <a:t>don’t believe </a:t>
              </a:r>
              <a:r>
                <a:rPr lang="en-GB" sz="1000" dirty="0">
                  <a:solidFill>
                    <a:schemeClr val="bg1"/>
                  </a:solidFill>
                </a:rPr>
                <a:t>we </a:t>
              </a:r>
              <a:br>
                <a:rPr lang="en-GB" sz="1000" dirty="0">
                  <a:solidFill>
                    <a:schemeClr val="bg1"/>
                  </a:solidFill>
                </a:rPr>
              </a:br>
              <a:r>
                <a:rPr lang="en-GB" sz="1000" b="0" i="0" dirty="0">
                  <a:solidFill>
                    <a:schemeClr val="bg1"/>
                  </a:solidFill>
                  <a:effectLst/>
                </a:rPr>
                <a:t>need to</a:t>
              </a:r>
              <a:endParaRPr sz="1000" dirty="0">
                <a:solidFill>
                  <a:schemeClr val="bg1"/>
                </a:solidFill>
                <a:cs typeface="Lato"/>
              </a:endParaRPr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0D294D15-5992-9392-7A41-39F71E9611C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11486" y="3383522"/>
              <a:ext cx="1090961" cy="1090961"/>
            </a:xfrm>
            <a:prstGeom prst="rect">
              <a:avLst/>
            </a:prstGeom>
          </p:spPr>
        </p:pic>
        <p:sp>
          <p:nvSpPr>
            <p:cNvPr id="16" name="object 14">
              <a:extLst>
                <a:ext uri="{FF2B5EF4-FFF2-40B4-BE49-F238E27FC236}">
                  <a16:creationId xmlns:a16="http://schemas.microsoft.com/office/drawing/2014/main" id="{C49EE25F-F362-117F-D8E5-CEC0538C5203}"/>
                </a:ext>
              </a:extLst>
            </p:cNvPr>
            <p:cNvSpPr/>
            <p:nvPr/>
          </p:nvSpPr>
          <p:spPr>
            <a:xfrm>
              <a:off x="504855" y="4183085"/>
              <a:ext cx="375224" cy="375224"/>
            </a:xfrm>
            <a:custGeom>
              <a:avLst/>
              <a:gdLst/>
              <a:ahLst/>
              <a:cxnLst/>
              <a:rect l="l" t="t" r="r" b="b"/>
              <a:pathLst>
                <a:path w="432434" h="432435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5704" y="265527"/>
                  </a:lnTo>
                  <a:lnTo>
                    <a:pt x="21955" y="310992"/>
                  </a:lnTo>
                  <a:lnTo>
                    <a:pt x="47454" y="351098"/>
                  </a:lnTo>
                  <a:lnTo>
                    <a:pt x="80904" y="384549"/>
                  </a:lnTo>
                  <a:lnTo>
                    <a:pt x="121011" y="410047"/>
                  </a:lnTo>
                  <a:lnTo>
                    <a:pt x="166475" y="426298"/>
                  </a:lnTo>
                  <a:lnTo>
                    <a:pt x="216001" y="432003"/>
                  </a:lnTo>
                  <a:lnTo>
                    <a:pt x="265527" y="426298"/>
                  </a:lnTo>
                  <a:lnTo>
                    <a:pt x="310992" y="410047"/>
                  </a:lnTo>
                  <a:lnTo>
                    <a:pt x="351098" y="384549"/>
                  </a:lnTo>
                  <a:lnTo>
                    <a:pt x="384549" y="351098"/>
                  </a:lnTo>
                  <a:lnTo>
                    <a:pt x="410047" y="310992"/>
                  </a:lnTo>
                  <a:lnTo>
                    <a:pt x="426298" y="265527"/>
                  </a:lnTo>
                  <a:lnTo>
                    <a:pt x="432003" y="216001"/>
                  </a:lnTo>
                  <a:lnTo>
                    <a:pt x="426298" y="166475"/>
                  </a:lnTo>
                  <a:lnTo>
                    <a:pt x="410047" y="121011"/>
                  </a:lnTo>
                  <a:lnTo>
                    <a:pt x="384549" y="80904"/>
                  </a:lnTo>
                  <a:lnTo>
                    <a:pt x="351098" y="47454"/>
                  </a:lnTo>
                  <a:lnTo>
                    <a:pt x="310992" y="21955"/>
                  </a:lnTo>
                  <a:lnTo>
                    <a:pt x="265527" y="5704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0091D6"/>
            </a:solidFill>
            <a:ln w="12700"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pPr algn="l" rtl="0"/>
              <a:endParaRPr/>
            </a:p>
          </p:txBody>
        </p:sp>
        <p:sp>
          <p:nvSpPr>
            <p:cNvPr id="17" name="object 39">
              <a:extLst>
                <a:ext uri="{FF2B5EF4-FFF2-40B4-BE49-F238E27FC236}">
                  <a16:creationId xmlns:a16="http://schemas.microsoft.com/office/drawing/2014/main" id="{5A813F40-9A0B-B144-6FD0-4E91A67A18DB}"/>
                </a:ext>
              </a:extLst>
            </p:cNvPr>
            <p:cNvSpPr txBox="1"/>
            <p:nvPr/>
          </p:nvSpPr>
          <p:spPr>
            <a:xfrm>
              <a:off x="630924" y="4267310"/>
              <a:ext cx="111852" cy="20717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400" b="1" dirty="0">
                  <a:solidFill>
                    <a:srgbClr val="FFFFFF"/>
                  </a:solidFill>
                  <a:latin typeface="Lato"/>
                  <a:cs typeface="Lato"/>
                </a:rPr>
                <a:t>1</a:t>
              </a:r>
              <a:endParaRPr sz="1400" dirty="0">
                <a:latin typeface="Lato"/>
                <a:cs typeface="Lato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25364" y="1559027"/>
            <a:ext cx="7475636" cy="2514856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1110"/>
              </a:spcBef>
              <a:buNone/>
            </a:pPr>
            <a:r>
              <a:rPr sz="1800" spc="-25" dirty="0"/>
              <a:t>Technology</a:t>
            </a:r>
            <a:r>
              <a:rPr sz="1800" spc="-40" dirty="0"/>
              <a:t> </a:t>
            </a:r>
            <a:r>
              <a:rPr sz="1800" dirty="0"/>
              <a:t>isn’t</a:t>
            </a:r>
            <a:r>
              <a:rPr sz="1800" spc="-35" dirty="0"/>
              <a:t> </a:t>
            </a:r>
            <a:r>
              <a:rPr sz="1800" dirty="0"/>
              <a:t>one</a:t>
            </a:r>
            <a:r>
              <a:rPr sz="1800" spc="-35" dirty="0"/>
              <a:t> </a:t>
            </a:r>
            <a:r>
              <a:rPr sz="1800" dirty="0"/>
              <a:t>size</a:t>
            </a:r>
            <a:r>
              <a:rPr sz="1800" spc="-40" dirty="0"/>
              <a:t> </a:t>
            </a:r>
            <a:r>
              <a:rPr sz="1800" dirty="0"/>
              <a:t>fits</a:t>
            </a:r>
            <a:r>
              <a:rPr sz="1800" spc="-30" dirty="0"/>
              <a:t> </a:t>
            </a:r>
            <a:r>
              <a:rPr sz="1800" spc="-25" dirty="0"/>
              <a:t>all</a:t>
            </a:r>
            <a:endParaRPr lang="en-US" sz="1800" spc="-25" dirty="0"/>
          </a:p>
          <a:p>
            <a:pPr marL="0" indent="0">
              <a:lnSpc>
                <a:spcPct val="100000"/>
              </a:lnSpc>
              <a:spcBef>
                <a:spcPts val="1110"/>
              </a:spcBef>
              <a:buNone/>
            </a:pPr>
            <a:endParaRPr lang="en-US" sz="1800" spc="-25" dirty="0">
              <a:solidFill>
                <a:srgbClr val="1A1E51"/>
              </a:solidFill>
            </a:endParaRPr>
          </a:p>
          <a:p>
            <a:pPr marL="0" marR="5080" indent="0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We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choose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vendors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and</a:t>
            </a:r>
            <a:r>
              <a:rPr sz="1000" b="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solutions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based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on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your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needs</a:t>
            </a:r>
            <a:r>
              <a:rPr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and</a:t>
            </a:r>
            <a:r>
              <a:rPr sz="1000" b="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best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fit,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not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ours.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endParaRPr lang="en-US" sz="1000" b="0" spc="-10" dirty="0">
              <a:solidFill>
                <a:srgbClr val="1A1E51"/>
              </a:solidFill>
              <a:latin typeface="Lato-Light"/>
              <a:cs typeface="Lato-Light"/>
            </a:endParaRPr>
          </a:p>
          <a:p>
            <a:pPr marL="0" marR="5080" indent="0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sz="1000" b="0" spc="-25" dirty="0">
                <a:solidFill>
                  <a:srgbClr val="1A1E51"/>
                </a:solidFill>
                <a:latin typeface="Lato-Light"/>
                <a:cs typeface="Lato-Light"/>
              </a:rPr>
              <a:t>We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are</a:t>
            </a:r>
            <a:r>
              <a:rPr sz="1000" b="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recognised</a:t>
            </a:r>
            <a:r>
              <a:rPr sz="1000" b="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by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industry</a:t>
            </a:r>
            <a:r>
              <a:rPr sz="1000" b="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leaders</a:t>
            </a:r>
            <a:r>
              <a:rPr sz="1000" b="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as</a:t>
            </a:r>
            <a:r>
              <a:rPr sz="1000" b="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IT</a:t>
            </a:r>
            <a:r>
              <a:rPr sz="1000" b="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spc="-20" dirty="0">
                <a:solidFill>
                  <a:srgbClr val="1A1E51"/>
                </a:solidFill>
                <a:latin typeface="Lato-Light"/>
                <a:cs typeface="Lato-Light"/>
              </a:rPr>
              <a:t>Technology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Partners</a:t>
            </a:r>
            <a:r>
              <a:rPr sz="1000" b="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due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to</a:t>
            </a:r>
            <a:r>
              <a:rPr sz="1000" b="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our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expertise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in</a:t>
            </a:r>
            <a:r>
              <a:rPr sz="1000" b="0" spc="-2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our</a:t>
            </a:r>
            <a:r>
              <a:rPr sz="1000" b="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field</a:t>
            </a:r>
            <a:r>
              <a:rPr sz="1000" b="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(which</a:t>
            </a:r>
            <a:r>
              <a:rPr sz="1000" b="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we</a:t>
            </a:r>
            <a:r>
              <a:rPr sz="1000" b="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have</a:t>
            </a:r>
            <a:r>
              <a:rPr sz="1000" b="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to</a:t>
            </a:r>
            <a:r>
              <a:rPr sz="1000" b="0" spc="-2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demonstrate,</a:t>
            </a:r>
            <a:r>
              <a:rPr sz="1000" b="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not</a:t>
            </a:r>
            <a:r>
              <a:rPr sz="1000" b="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simply</a:t>
            </a:r>
            <a:r>
              <a:rPr sz="1000" b="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claim).</a:t>
            </a:r>
            <a:r>
              <a:rPr sz="1000" b="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Through</a:t>
            </a:r>
            <a:r>
              <a:rPr sz="1000" b="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technology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partnerships,</a:t>
            </a:r>
            <a:r>
              <a:rPr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we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are</a:t>
            </a:r>
            <a:r>
              <a:rPr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able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to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share</a:t>
            </a:r>
            <a:r>
              <a:rPr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economies</a:t>
            </a:r>
            <a:r>
              <a:rPr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of</a:t>
            </a:r>
            <a:r>
              <a:rPr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scale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with</a:t>
            </a:r>
            <a:r>
              <a:rPr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our</a:t>
            </a:r>
            <a:r>
              <a:rPr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US" sz="1000" b="0" spc="-5" dirty="0">
                <a:solidFill>
                  <a:srgbClr val="1A1E51"/>
                </a:solidFill>
                <a:latin typeface="Lato-Light"/>
                <a:cs typeface="Lato-Light"/>
              </a:rPr>
              <a:t>c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lients,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which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enables</a:t>
            </a:r>
            <a:r>
              <a:rPr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a</a:t>
            </a:r>
            <a:r>
              <a:rPr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cost</a:t>
            </a:r>
            <a:r>
              <a:rPr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differentiation against</a:t>
            </a:r>
            <a:r>
              <a:rPr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other</a:t>
            </a:r>
            <a:r>
              <a:rPr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b="0" dirty="0">
                <a:solidFill>
                  <a:srgbClr val="1A1E51"/>
                </a:solidFill>
                <a:latin typeface="Lato-Light"/>
                <a:cs typeface="Lato-Light"/>
              </a:rPr>
              <a:t>IT service </a:t>
            </a:r>
            <a:r>
              <a:rPr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providers.</a:t>
            </a:r>
            <a:endParaRPr lang="en-US" sz="1000" b="0" spc="-10" dirty="0">
              <a:solidFill>
                <a:srgbClr val="1A1E51"/>
              </a:solidFill>
              <a:latin typeface="Lato-Light"/>
              <a:cs typeface="Lato-Light"/>
            </a:endParaRPr>
          </a:p>
          <a:p>
            <a:pPr marL="0" marR="5080" indent="0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Our </a:t>
            </a:r>
            <a:r>
              <a:rPr lang="en-US"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vendor-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agnostic</a:t>
            </a:r>
            <a:r>
              <a:rPr lang="en-US" sz="1000" b="0" spc="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approach </a:t>
            </a:r>
            <a:r>
              <a:rPr lang="en-US"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enables 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our</a:t>
            </a:r>
            <a:r>
              <a:rPr lang="en-US"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clients</a:t>
            </a:r>
            <a:r>
              <a:rPr lang="en-US"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to</a:t>
            </a:r>
            <a:r>
              <a:rPr lang="en-US"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be</a:t>
            </a:r>
            <a:r>
              <a:rPr lang="en-US"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reassured</a:t>
            </a:r>
            <a:r>
              <a:rPr lang="en-US"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that</a:t>
            </a:r>
            <a:r>
              <a:rPr lang="en-US"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US"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we’re 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finding</a:t>
            </a:r>
            <a:r>
              <a:rPr lang="en-US" sz="1000" b="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the</a:t>
            </a:r>
            <a:r>
              <a:rPr lang="en-US" sz="1000" b="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right</a:t>
            </a:r>
            <a:r>
              <a:rPr lang="en-US"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solutions</a:t>
            </a:r>
            <a:r>
              <a:rPr lang="en-US"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for</a:t>
            </a:r>
            <a:r>
              <a:rPr lang="en-US"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their</a:t>
            </a:r>
            <a:r>
              <a:rPr lang="en-US" sz="1000" b="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US"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business 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requirements</a:t>
            </a:r>
            <a:r>
              <a:rPr lang="en-US"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and</a:t>
            </a:r>
            <a:r>
              <a:rPr lang="en-US"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not</a:t>
            </a:r>
            <a:r>
              <a:rPr lang="en-US"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piecing </a:t>
            </a:r>
            <a:r>
              <a:rPr lang="en-US"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together 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products from a</a:t>
            </a:r>
            <a:r>
              <a:rPr lang="en-US" sz="1000" b="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US" sz="1000" b="0" dirty="0">
                <a:solidFill>
                  <a:srgbClr val="1A1E51"/>
                </a:solidFill>
                <a:latin typeface="Lato-Light"/>
                <a:cs typeface="Lato-Light"/>
              </a:rPr>
              <a:t>preferred supplier </a:t>
            </a:r>
            <a:r>
              <a:rPr lang="en-US" sz="1000" b="0" spc="-10" dirty="0">
                <a:solidFill>
                  <a:srgbClr val="1A1E51"/>
                </a:solidFill>
                <a:latin typeface="Lato-Light"/>
                <a:cs typeface="Lato-Light"/>
              </a:rPr>
              <a:t>list.</a:t>
            </a:r>
            <a:endParaRPr sz="1000" b="0" dirty="0">
              <a:solidFill>
                <a:srgbClr val="1A1E51"/>
              </a:solidFill>
              <a:latin typeface="Lato-Light"/>
              <a:cs typeface="Lato-Ligh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80453" y="3226982"/>
            <a:ext cx="3448176" cy="3448176"/>
          </a:xfrm>
          <a:prstGeom prst="rect">
            <a:avLst/>
          </a:prstGeom>
        </p:spPr>
      </p:pic>
      <p:sp>
        <p:nvSpPr>
          <p:cNvPr id="8" name="Title 25">
            <a:extLst>
              <a:ext uri="{FF2B5EF4-FFF2-40B4-BE49-F238E27FC236}">
                <a16:creationId xmlns:a16="http://schemas.microsoft.com/office/drawing/2014/main" id="{2FA43313-9F81-8D01-CB1F-380BAF7C8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364" y="0"/>
            <a:ext cx="11150699" cy="115252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1A1E51"/>
                </a:solidFill>
              </a:rPr>
              <a:t>Procurement &amp; Partners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2A2CBEF-AA0F-98F0-B00C-998681206B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786" y="504007"/>
            <a:ext cx="912676" cy="904379"/>
          </a:xfrm>
          <a:prstGeom prst="rect">
            <a:avLst/>
          </a:prstGeom>
        </p:spPr>
      </p:pic>
      <p:pic>
        <p:nvPicPr>
          <p:cNvPr id="6" name="Picture 5" descr="Diagram&#10;&#10;Description automatically generated with low confidence">
            <a:extLst>
              <a:ext uri="{FF2B5EF4-FFF2-40B4-BE49-F238E27FC236}">
                <a16:creationId xmlns:a16="http://schemas.microsoft.com/office/drawing/2014/main" id="{837628F7-FA9F-5975-CEFD-4B2698A46D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55" y="4779639"/>
            <a:ext cx="4704080" cy="13665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E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364" y="647258"/>
            <a:ext cx="5524917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dirty="0"/>
              <a:t>Managed Support Services</a:t>
            </a:r>
            <a:endParaRPr sz="3200"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21734" y="1738217"/>
            <a:ext cx="2538824" cy="23980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60"/>
              </a:spcBef>
            </a:pPr>
            <a:r>
              <a:rPr sz="1600" b="1" dirty="0">
                <a:solidFill>
                  <a:srgbClr val="CC8838"/>
                </a:solidFill>
                <a:latin typeface="Lato"/>
                <a:cs typeface="Lato"/>
              </a:rPr>
              <a:t>IT</a:t>
            </a:r>
            <a:r>
              <a:rPr sz="1600" b="1" spc="-30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sz="1600" b="1" dirty="0">
                <a:solidFill>
                  <a:srgbClr val="CC8838"/>
                </a:solidFill>
                <a:latin typeface="Lato"/>
                <a:cs typeface="Lato"/>
              </a:rPr>
              <a:t>Support</a:t>
            </a:r>
            <a:r>
              <a:rPr sz="1600" b="1" spc="-15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sz="1600" b="1" spc="-50" dirty="0">
                <a:solidFill>
                  <a:srgbClr val="CC8838"/>
                </a:solidFill>
                <a:latin typeface="Lato"/>
                <a:cs typeface="Lato"/>
              </a:rPr>
              <a:t>&amp; </a:t>
            </a:r>
            <a:r>
              <a:rPr sz="1600" b="1" spc="-10" dirty="0">
                <a:solidFill>
                  <a:srgbClr val="CC8838"/>
                </a:solidFill>
                <a:latin typeface="Lato"/>
                <a:cs typeface="Lato"/>
              </a:rPr>
              <a:t>Consultancy</a:t>
            </a:r>
            <a:endParaRPr sz="1600" dirty="0">
              <a:latin typeface="Lato"/>
              <a:cs typeface="La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1734" y="2290728"/>
            <a:ext cx="2449195" cy="105219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>
              <a:lnSpc>
                <a:spcPts val="1600"/>
              </a:lnSpc>
              <a:spcBef>
                <a:spcPts val="219"/>
              </a:spcBef>
            </a:pPr>
            <a:r>
              <a:rPr sz="1200" kern="0" dirty="0">
                <a:solidFill>
                  <a:srgbClr val="FFFFFF"/>
                </a:solidFill>
                <a:latin typeface="Lato"/>
                <a:cs typeface="Lato"/>
              </a:rPr>
              <a:t>Finding an IT partner </a:t>
            </a:r>
            <a:r>
              <a:rPr sz="1200" kern="0" spc="-20" dirty="0">
                <a:solidFill>
                  <a:srgbClr val="FFFFFF"/>
                </a:solidFill>
                <a:latin typeface="Lato"/>
                <a:cs typeface="Lato"/>
              </a:rPr>
              <a:t>that </a:t>
            </a:r>
            <a:r>
              <a:rPr sz="1200" kern="0" dirty="0">
                <a:solidFill>
                  <a:srgbClr val="FFFFFF"/>
                </a:solidFill>
                <a:latin typeface="Lato"/>
                <a:cs typeface="Lato"/>
              </a:rPr>
              <a:t>seamlessly</a:t>
            </a:r>
            <a:r>
              <a:rPr sz="1200" kern="0" spc="-1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kern="0" dirty="0">
                <a:solidFill>
                  <a:srgbClr val="FFFFFF"/>
                </a:solidFill>
                <a:latin typeface="Lato"/>
                <a:cs typeface="Lato"/>
              </a:rPr>
              <a:t>integrates</a:t>
            </a:r>
            <a:r>
              <a:rPr lang="en-US" sz="1200" kern="0" dirty="0">
                <a:solidFill>
                  <a:srgbClr val="FFFFFF"/>
                </a:solidFill>
                <a:latin typeface="Lato"/>
                <a:cs typeface="Lato"/>
              </a:rPr>
              <a:t> into your</a:t>
            </a:r>
            <a:r>
              <a:rPr sz="1200" kern="0" spc="-1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kern="0" dirty="0">
                <a:solidFill>
                  <a:srgbClr val="FFFFFF"/>
                </a:solidFill>
                <a:latin typeface="Lato"/>
                <a:cs typeface="Lato"/>
              </a:rPr>
              <a:t>business</a:t>
            </a:r>
            <a:r>
              <a:rPr sz="1200" kern="0" spc="-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kern="0" dirty="0">
                <a:solidFill>
                  <a:srgbClr val="FFFFFF"/>
                </a:solidFill>
                <a:latin typeface="Lato"/>
                <a:cs typeface="Lato"/>
              </a:rPr>
              <a:t>is</a:t>
            </a:r>
            <a:r>
              <a:rPr sz="1200" kern="0" spc="-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kern="0" dirty="0">
                <a:solidFill>
                  <a:srgbClr val="FFFFFF"/>
                </a:solidFill>
                <a:latin typeface="Lato"/>
                <a:cs typeface="Lato"/>
              </a:rPr>
              <a:t>a</a:t>
            </a:r>
            <a:r>
              <a:rPr sz="1200" kern="0" spc="-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kern="0" spc="-10" dirty="0">
                <a:solidFill>
                  <a:srgbClr val="FFFFFF"/>
                </a:solidFill>
                <a:latin typeface="Lato"/>
                <a:cs typeface="Lato"/>
              </a:rPr>
              <a:t>fundamental </a:t>
            </a:r>
            <a:r>
              <a:rPr sz="1200" kern="0" dirty="0">
                <a:solidFill>
                  <a:srgbClr val="FFFFFF"/>
                </a:solidFill>
                <a:latin typeface="Lato"/>
                <a:cs typeface="Lato"/>
              </a:rPr>
              <a:t>element in </a:t>
            </a:r>
            <a:r>
              <a:rPr sz="1200" kern="0" spc="-10" dirty="0">
                <a:solidFill>
                  <a:srgbClr val="FFFFFF"/>
                </a:solidFill>
                <a:latin typeface="Lato"/>
                <a:cs typeface="Lato"/>
              </a:rPr>
              <a:t>promoting </a:t>
            </a:r>
            <a:r>
              <a:rPr sz="1200" kern="0" dirty="0">
                <a:solidFill>
                  <a:srgbClr val="FFFFFF"/>
                </a:solidFill>
                <a:latin typeface="Lato"/>
                <a:cs typeface="Lato"/>
              </a:rPr>
              <a:t>continued</a:t>
            </a:r>
            <a:r>
              <a:rPr sz="1200" kern="0" spc="-10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kern="0" dirty="0">
                <a:solidFill>
                  <a:srgbClr val="FFFFFF"/>
                </a:solidFill>
                <a:latin typeface="Lato"/>
                <a:cs typeface="Lato"/>
              </a:rPr>
              <a:t>business </a:t>
            </a:r>
            <a:r>
              <a:rPr sz="1200" kern="0" spc="-10" dirty="0">
                <a:solidFill>
                  <a:srgbClr val="FFFFFF"/>
                </a:solidFill>
                <a:latin typeface="Lato"/>
                <a:cs typeface="Lato"/>
              </a:rPr>
              <a:t>growth.</a:t>
            </a:r>
            <a:endParaRPr sz="1200" kern="0" dirty="0">
              <a:latin typeface="Lato"/>
              <a:cs typeface="La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31569" y="1713278"/>
            <a:ext cx="2416810" cy="2106731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 indent="-635">
              <a:spcAft>
                <a:spcPts val="200"/>
              </a:spcAft>
            </a:pPr>
            <a:r>
              <a:rPr sz="1400" b="1" dirty="0">
                <a:solidFill>
                  <a:srgbClr val="CC8838"/>
                </a:solidFill>
                <a:latin typeface="Lato"/>
                <a:cs typeface="Lato"/>
              </a:rPr>
              <a:t>Outsourced</a:t>
            </a:r>
            <a:r>
              <a:rPr sz="1400" b="1" spc="-45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sz="1400" b="1" dirty="0">
                <a:solidFill>
                  <a:srgbClr val="CC8838"/>
                </a:solidFill>
                <a:latin typeface="Lato"/>
                <a:cs typeface="Lato"/>
              </a:rPr>
              <a:t>Service</a:t>
            </a:r>
            <a:r>
              <a:rPr sz="1400" b="1" spc="-40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sz="1400" b="1" spc="-20" dirty="0">
                <a:solidFill>
                  <a:srgbClr val="CC8838"/>
                </a:solidFill>
                <a:latin typeface="Lato"/>
                <a:cs typeface="Lato"/>
              </a:rPr>
              <a:t>Desk</a:t>
            </a:r>
            <a:endParaRPr lang="en-US" sz="1400" b="1" spc="-20" dirty="0">
              <a:solidFill>
                <a:srgbClr val="CC8838"/>
              </a:solidFill>
              <a:latin typeface="Lato"/>
              <a:cs typeface="Lato"/>
            </a:endParaRPr>
          </a:p>
          <a:p>
            <a:pPr marL="12700" marR="5080" indent="-63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FFFFFF"/>
                </a:solidFill>
                <a:latin typeface="Lato-Light"/>
              </a:rPr>
              <a:t>Technology isn’t one size fits all and neither should your Managed IT Services.</a:t>
            </a:r>
            <a:endParaRPr lang="en-US" sz="1000" dirty="0">
              <a:solidFill>
                <a:srgbClr val="FFFFFF"/>
              </a:solidFill>
              <a:latin typeface="Lato-Light"/>
            </a:endParaRPr>
          </a:p>
          <a:p>
            <a:pPr marL="12700" marR="5080" indent="-63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FFFFFF"/>
                </a:solidFill>
                <a:latin typeface="Lato-Light"/>
              </a:rPr>
              <a:t>Our outsourced support</a:t>
            </a:r>
            <a:r>
              <a:rPr lang="en-GB" sz="1000" dirty="0">
                <a:solidFill>
                  <a:srgbClr val="FFFFFF"/>
                </a:solidFill>
                <a:latin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</a:rPr>
              <a:t>service enables you to efficiently manage your corporate IT budget. To further consolidate IT outgoings, we can manage anything from domain and web hosting to online backups and </a:t>
            </a:r>
            <a:r>
              <a:rPr lang="en-US" sz="1000" dirty="0">
                <a:solidFill>
                  <a:srgbClr val="FFFFFF"/>
                </a:solidFill>
                <a:latin typeface="Lato-Light"/>
              </a:rPr>
              <a:t>a</a:t>
            </a:r>
            <a:r>
              <a:rPr sz="1000" dirty="0">
                <a:solidFill>
                  <a:srgbClr val="FFFFFF"/>
                </a:solidFill>
                <a:latin typeface="Lato-Light"/>
              </a:rPr>
              <a:t>ntivirus.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299899" y="1713278"/>
            <a:ext cx="2378075" cy="191437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 indent="-635">
              <a:spcAft>
                <a:spcPts val="200"/>
              </a:spcAft>
            </a:pPr>
            <a:r>
              <a:rPr sz="1400" b="1" dirty="0">
                <a:solidFill>
                  <a:srgbClr val="CC8838"/>
                </a:solidFill>
                <a:latin typeface="Lato"/>
              </a:rPr>
              <a:t>Onsite Support or Overflow</a:t>
            </a:r>
            <a:endParaRPr lang="en-GB" sz="1400" b="1" dirty="0">
              <a:solidFill>
                <a:srgbClr val="CC8838"/>
              </a:solidFill>
              <a:latin typeface="Lato"/>
            </a:endParaRPr>
          </a:p>
          <a:p>
            <a:pPr marL="12700" marR="5080" indent="-63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FFFFFF"/>
                </a:solidFill>
                <a:latin typeface="Lato-Light"/>
              </a:rPr>
              <a:t>We’re here to support your business in any way that we can. </a:t>
            </a:r>
            <a:endParaRPr lang="en-US" sz="1000" dirty="0">
              <a:solidFill>
                <a:srgbClr val="FFFFFF"/>
              </a:solidFill>
              <a:latin typeface="Lato-Light"/>
            </a:endParaRPr>
          </a:p>
          <a:p>
            <a:pPr marL="12700" marR="5080" indent="-63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FFFFFF"/>
                </a:solidFill>
                <a:latin typeface="Lato-Light"/>
              </a:rPr>
              <a:t>This includes offering overflow resource for your</a:t>
            </a:r>
            <a:r>
              <a:rPr lang="en-GB" sz="1000" dirty="0">
                <a:solidFill>
                  <a:srgbClr val="FFFFFF"/>
                </a:solidFill>
                <a:latin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</a:rPr>
              <a:t>internal helpdesk on daily tasks, filling knowledge gaps during project delivery or holiday cover for your current IT Manager.</a:t>
            </a:r>
            <a:endParaRPr lang="en-GB" sz="1000" dirty="0">
              <a:solidFill>
                <a:srgbClr val="FFFFFF"/>
              </a:solidFill>
              <a:latin typeface="Lato-Ligh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30503" y="2137154"/>
            <a:ext cx="2245947" cy="45719"/>
          </a:xfrm>
          <a:custGeom>
            <a:avLst/>
            <a:gdLst/>
            <a:ahLst/>
            <a:cxnLst/>
            <a:rect l="l" t="t" r="r" b="b"/>
            <a:pathLst>
              <a:path w="2436495">
                <a:moveTo>
                  <a:pt x="0" y="0"/>
                </a:moveTo>
                <a:lnTo>
                  <a:pt x="243630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547129" y="4890702"/>
            <a:ext cx="1379220" cy="1379220"/>
            <a:chOff x="588694" y="4890702"/>
            <a:chExt cx="1379220" cy="1379220"/>
          </a:xfrm>
        </p:grpSpPr>
        <p:pic>
          <p:nvPicPr>
            <p:cNvPr id="11" name="object 11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88700" y="4890702"/>
              <a:ext cx="1378597" cy="1378597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588694" y="4890702"/>
              <a:ext cx="1379220" cy="1379220"/>
            </a:xfrm>
            <a:custGeom>
              <a:avLst/>
              <a:gdLst/>
              <a:ahLst/>
              <a:cxnLst/>
              <a:rect l="l" t="t" r="r" b="b"/>
              <a:pathLst>
                <a:path w="1379220" h="1379220">
                  <a:moveTo>
                    <a:pt x="689305" y="1378597"/>
                  </a:moveTo>
                  <a:lnTo>
                    <a:pt x="736499" y="1377007"/>
                  </a:lnTo>
                  <a:lnTo>
                    <a:pt x="782840" y="1372305"/>
                  </a:lnTo>
                  <a:lnTo>
                    <a:pt x="828224" y="1364593"/>
                  </a:lnTo>
                  <a:lnTo>
                    <a:pt x="872550" y="1353975"/>
                  </a:lnTo>
                  <a:lnTo>
                    <a:pt x="915714" y="1340552"/>
                  </a:lnTo>
                  <a:lnTo>
                    <a:pt x="957614" y="1324429"/>
                  </a:lnTo>
                  <a:lnTo>
                    <a:pt x="998148" y="1305706"/>
                  </a:lnTo>
                  <a:lnTo>
                    <a:pt x="1037211" y="1284487"/>
                  </a:lnTo>
                  <a:lnTo>
                    <a:pt x="1074703" y="1260875"/>
                  </a:lnTo>
                  <a:lnTo>
                    <a:pt x="1110520" y="1234973"/>
                  </a:lnTo>
                  <a:lnTo>
                    <a:pt x="1144559" y="1206882"/>
                  </a:lnTo>
                  <a:lnTo>
                    <a:pt x="1176718" y="1176705"/>
                  </a:lnTo>
                  <a:lnTo>
                    <a:pt x="1206894" y="1144546"/>
                  </a:lnTo>
                  <a:lnTo>
                    <a:pt x="1234985" y="1110507"/>
                  </a:lnTo>
                  <a:lnTo>
                    <a:pt x="1260888" y="1074690"/>
                  </a:lnTo>
                  <a:lnTo>
                    <a:pt x="1284500" y="1037199"/>
                  </a:lnTo>
                  <a:lnTo>
                    <a:pt x="1305719" y="998135"/>
                  </a:lnTo>
                  <a:lnTo>
                    <a:pt x="1324441" y="957602"/>
                  </a:lnTo>
                  <a:lnTo>
                    <a:pt x="1340565" y="915702"/>
                  </a:lnTo>
                  <a:lnTo>
                    <a:pt x="1353987" y="872537"/>
                  </a:lnTo>
                  <a:lnTo>
                    <a:pt x="1364606" y="828212"/>
                  </a:lnTo>
                  <a:lnTo>
                    <a:pt x="1372317" y="782827"/>
                  </a:lnTo>
                  <a:lnTo>
                    <a:pt x="1377020" y="736486"/>
                  </a:lnTo>
                  <a:lnTo>
                    <a:pt x="1378610" y="689292"/>
                  </a:lnTo>
                  <a:lnTo>
                    <a:pt x="1377020" y="642099"/>
                  </a:lnTo>
                  <a:lnTo>
                    <a:pt x="1372317" y="595760"/>
                  </a:lnTo>
                  <a:lnTo>
                    <a:pt x="1364606" y="550376"/>
                  </a:lnTo>
                  <a:lnTo>
                    <a:pt x="1353987" y="506052"/>
                  </a:lnTo>
                  <a:lnTo>
                    <a:pt x="1340565" y="462889"/>
                  </a:lnTo>
                  <a:lnTo>
                    <a:pt x="1324441" y="420990"/>
                  </a:lnTo>
                  <a:lnTo>
                    <a:pt x="1305719" y="380457"/>
                  </a:lnTo>
                  <a:lnTo>
                    <a:pt x="1284500" y="341394"/>
                  </a:lnTo>
                  <a:lnTo>
                    <a:pt x="1260888" y="303903"/>
                  </a:lnTo>
                  <a:lnTo>
                    <a:pt x="1234985" y="268087"/>
                  </a:lnTo>
                  <a:lnTo>
                    <a:pt x="1206894" y="234049"/>
                  </a:lnTo>
                  <a:lnTo>
                    <a:pt x="1176718" y="201890"/>
                  </a:lnTo>
                  <a:lnTo>
                    <a:pt x="1144559" y="171714"/>
                  </a:lnTo>
                  <a:lnTo>
                    <a:pt x="1110520" y="143623"/>
                  </a:lnTo>
                  <a:lnTo>
                    <a:pt x="1074703" y="117721"/>
                  </a:lnTo>
                  <a:lnTo>
                    <a:pt x="1037211" y="94109"/>
                  </a:lnTo>
                  <a:lnTo>
                    <a:pt x="998148" y="72890"/>
                  </a:lnTo>
                  <a:lnTo>
                    <a:pt x="957614" y="54168"/>
                  </a:lnTo>
                  <a:lnTo>
                    <a:pt x="915714" y="38044"/>
                  </a:lnTo>
                  <a:lnTo>
                    <a:pt x="872550" y="24622"/>
                  </a:lnTo>
                  <a:lnTo>
                    <a:pt x="828224" y="14004"/>
                  </a:lnTo>
                  <a:lnTo>
                    <a:pt x="782840" y="6292"/>
                  </a:lnTo>
                  <a:lnTo>
                    <a:pt x="736499" y="1590"/>
                  </a:lnTo>
                  <a:lnTo>
                    <a:pt x="689305" y="0"/>
                  </a:lnTo>
                  <a:lnTo>
                    <a:pt x="642110" y="1590"/>
                  </a:lnTo>
                  <a:lnTo>
                    <a:pt x="595770" y="6292"/>
                  </a:lnTo>
                  <a:lnTo>
                    <a:pt x="550385" y="14004"/>
                  </a:lnTo>
                  <a:lnTo>
                    <a:pt x="506059" y="24622"/>
                  </a:lnTo>
                  <a:lnTo>
                    <a:pt x="462895" y="38044"/>
                  </a:lnTo>
                  <a:lnTo>
                    <a:pt x="420995" y="54168"/>
                  </a:lnTo>
                  <a:lnTo>
                    <a:pt x="380462" y="72890"/>
                  </a:lnTo>
                  <a:lnTo>
                    <a:pt x="341398" y="94109"/>
                  </a:lnTo>
                  <a:lnTo>
                    <a:pt x="303907" y="117721"/>
                  </a:lnTo>
                  <a:lnTo>
                    <a:pt x="268090" y="143623"/>
                  </a:lnTo>
                  <a:lnTo>
                    <a:pt x="234051" y="171714"/>
                  </a:lnTo>
                  <a:lnTo>
                    <a:pt x="201891" y="201890"/>
                  </a:lnTo>
                  <a:lnTo>
                    <a:pt x="171715" y="234049"/>
                  </a:lnTo>
                  <a:lnTo>
                    <a:pt x="143624" y="268087"/>
                  </a:lnTo>
                  <a:lnTo>
                    <a:pt x="117721" y="303903"/>
                  </a:lnTo>
                  <a:lnTo>
                    <a:pt x="94109" y="341394"/>
                  </a:lnTo>
                  <a:lnTo>
                    <a:pt x="72891" y="380457"/>
                  </a:lnTo>
                  <a:lnTo>
                    <a:pt x="54168" y="420990"/>
                  </a:lnTo>
                  <a:lnTo>
                    <a:pt x="38044" y="462889"/>
                  </a:lnTo>
                  <a:lnTo>
                    <a:pt x="24622" y="506052"/>
                  </a:lnTo>
                  <a:lnTo>
                    <a:pt x="14004" y="550376"/>
                  </a:lnTo>
                  <a:lnTo>
                    <a:pt x="6292" y="595760"/>
                  </a:lnTo>
                  <a:lnTo>
                    <a:pt x="1590" y="642099"/>
                  </a:lnTo>
                  <a:lnTo>
                    <a:pt x="0" y="689292"/>
                  </a:lnTo>
                  <a:lnTo>
                    <a:pt x="1590" y="736486"/>
                  </a:lnTo>
                  <a:lnTo>
                    <a:pt x="6292" y="782827"/>
                  </a:lnTo>
                  <a:lnTo>
                    <a:pt x="14004" y="828212"/>
                  </a:lnTo>
                  <a:lnTo>
                    <a:pt x="24622" y="872537"/>
                  </a:lnTo>
                  <a:lnTo>
                    <a:pt x="38044" y="915702"/>
                  </a:lnTo>
                  <a:lnTo>
                    <a:pt x="54168" y="957602"/>
                  </a:lnTo>
                  <a:lnTo>
                    <a:pt x="72891" y="998135"/>
                  </a:lnTo>
                  <a:lnTo>
                    <a:pt x="94109" y="1037199"/>
                  </a:lnTo>
                  <a:lnTo>
                    <a:pt x="117721" y="1074690"/>
                  </a:lnTo>
                  <a:lnTo>
                    <a:pt x="143624" y="1110507"/>
                  </a:lnTo>
                  <a:lnTo>
                    <a:pt x="171715" y="1144546"/>
                  </a:lnTo>
                  <a:lnTo>
                    <a:pt x="201891" y="1176705"/>
                  </a:lnTo>
                  <a:lnTo>
                    <a:pt x="234051" y="1206882"/>
                  </a:lnTo>
                  <a:lnTo>
                    <a:pt x="268090" y="1234973"/>
                  </a:lnTo>
                  <a:lnTo>
                    <a:pt x="303907" y="1260875"/>
                  </a:lnTo>
                  <a:lnTo>
                    <a:pt x="341398" y="1284487"/>
                  </a:lnTo>
                  <a:lnTo>
                    <a:pt x="380462" y="1305706"/>
                  </a:lnTo>
                  <a:lnTo>
                    <a:pt x="420995" y="1324429"/>
                  </a:lnTo>
                  <a:lnTo>
                    <a:pt x="462895" y="1340552"/>
                  </a:lnTo>
                  <a:lnTo>
                    <a:pt x="506059" y="1353975"/>
                  </a:lnTo>
                  <a:lnTo>
                    <a:pt x="550385" y="1364593"/>
                  </a:lnTo>
                  <a:lnTo>
                    <a:pt x="595770" y="1372305"/>
                  </a:lnTo>
                  <a:lnTo>
                    <a:pt x="642110" y="1377007"/>
                  </a:lnTo>
                  <a:lnTo>
                    <a:pt x="689305" y="1378597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951F5F3-3717-0BD7-AB3B-ADBA3529DDDB}"/>
              </a:ext>
            </a:extLst>
          </p:cNvPr>
          <p:cNvGrpSpPr/>
          <p:nvPr/>
        </p:nvGrpSpPr>
        <p:grpSpPr>
          <a:xfrm>
            <a:off x="6050281" y="1784477"/>
            <a:ext cx="2848740" cy="3746242"/>
            <a:chOff x="6050281" y="1917480"/>
            <a:chExt cx="2848740" cy="4118435"/>
          </a:xfrm>
        </p:grpSpPr>
        <p:sp>
          <p:nvSpPr>
            <p:cNvPr id="14" name="object 9">
              <a:extLst>
                <a:ext uri="{FF2B5EF4-FFF2-40B4-BE49-F238E27FC236}">
                  <a16:creationId xmlns:a16="http://schemas.microsoft.com/office/drawing/2014/main" id="{2CF0597A-7502-49D2-EEDB-A763AA2D1D63}"/>
                </a:ext>
              </a:extLst>
            </p:cNvPr>
            <p:cNvSpPr/>
            <p:nvPr/>
          </p:nvSpPr>
          <p:spPr>
            <a:xfrm rot="5400000">
              <a:off x="4013924" y="3953837"/>
              <a:ext cx="4118434" cy="45719"/>
            </a:xfrm>
            <a:custGeom>
              <a:avLst/>
              <a:gdLst/>
              <a:ahLst/>
              <a:cxnLst/>
              <a:rect l="l" t="t" r="r" b="b"/>
              <a:pathLst>
                <a:path w="2598420">
                  <a:moveTo>
                    <a:pt x="0" y="0"/>
                  </a:moveTo>
                  <a:lnTo>
                    <a:pt x="2598305" y="0"/>
                  </a:lnTo>
                </a:path>
              </a:pathLst>
            </a:custGeom>
            <a:ln w="6350">
              <a:solidFill>
                <a:schemeClr val="bg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9">
              <a:extLst>
                <a:ext uri="{FF2B5EF4-FFF2-40B4-BE49-F238E27FC236}">
                  <a16:creationId xmlns:a16="http://schemas.microsoft.com/office/drawing/2014/main" id="{C526CCDC-172A-3455-1067-A1FDEE0AB6CD}"/>
                </a:ext>
              </a:extLst>
            </p:cNvPr>
            <p:cNvSpPr/>
            <p:nvPr/>
          </p:nvSpPr>
          <p:spPr>
            <a:xfrm rot="5400000">
              <a:off x="6816945" y="3953838"/>
              <a:ext cx="4118434" cy="45719"/>
            </a:xfrm>
            <a:custGeom>
              <a:avLst/>
              <a:gdLst/>
              <a:ahLst/>
              <a:cxnLst/>
              <a:rect l="l" t="t" r="r" b="b"/>
              <a:pathLst>
                <a:path w="2598420">
                  <a:moveTo>
                    <a:pt x="0" y="0"/>
                  </a:moveTo>
                  <a:lnTo>
                    <a:pt x="2598305" y="0"/>
                  </a:lnTo>
                </a:path>
              </a:pathLst>
            </a:custGeom>
            <a:ln w="6350">
              <a:solidFill>
                <a:schemeClr val="bg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40F161DA-0275-E5F8-654F-B829F5817E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786" y="504007"/>
            <a:ext cx="912676" cy="904379"/>
          </a:xfrm>
          <a:prstGeom prst="rect">
            <a:avLst/>
          </a:prstGeom>
        </p:spPr>
      </p:pic>
      <p:sp>
        <p:nvSpPr>
          <p:cNvPr id="8" name="object 5">
            <a:extLst>
              <a:ext uri="{FF2B5EF4-FFF2-40B4-BE49-F238E27FC236}">
                <a16:creationId xmlns:a16="http://schemas.microsoft.com/office/drawing/2014/main" id="{D4AC0488-0306-73C6-0DF0-461136327396}"/>
              </a:ext>
            </a:extLst>
          </p:cNvPr>
          <p:cNvSpPr txBox="1"/>
          <p:nvPr/>
        </p:nvSpPr>
        <p:spPr>
          <a:xfrm>
            <a:off x="3429573" y="3978810"/>
            <a:ext cx="2416810" cy="1106457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 indent="-635">
              <a:spcAft>
                <a:spcPts val="200"/>
              </a:spcAft>
            </a:pPr>
            <a:r>
              <a:rPr sz="1400" b="1" dirty="0">
                <a:solidFill>
                  <a:srgbClr val="CC8838"/>
                </a:solidFill>
                <a:latin typeface="Lato"/>
              </a:rPr>
              <a:t>Monitoring &amp; Maintenance</a:t>
            </a:r>
            <a:endParaRPr lang="en-GB" sz="1400" b="1" dirty="0">
              <a:solidFill>
                <a:srgbClr val="CC8838"/>
              </a:solidFill>
              <a:latin typeface="Lato"/>
            </a:endParaRPr>
          </a:p>
          <a:p>
            <a:pPr marL="12700" marR="5080" indent="-63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000" dirty="0">
                <a:solidFill>
                  <a:srgbClr val="FFFFFF"/>
                </a:solidFill>
                <a:latin typeface="Lato-Light"/>
              </a:rPr>
              <a:t>I</a:t>
            </a:r>
            <a:r>
              <a:rPr sz="1000" dirty="0">
                <a:solidFill>
                  <a:srgbClr val="FFFFFF"/>
                </a:solidFill>
                <a:latin typeface="Lato-Light"/>
              </a:rPr>
              <a:t>deal for businesses that aren’t at the stage where they require a fully managed IT Support package</a:t>
            </a:r>
            <a:r>
              <a:rPr lang="en-US" sz="1000" dirty="0">
                <a:solidFill>
                  <a:srgbClr val="FFFFFF"/>
                </a:solidFill>
                <a:latin typeface="Lato-Light"/>
              </a:rPr>
              <a:t>,</a:t>
            </a:r>
            <a:r>
              <a:rPr lang="en-GB" sz="1000" dirty="0">
                <a:solidFill>
                  <a:srgbClr val="FFFFFF"/>
                </a:solidFill>
                <a:latin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</a:rPr>
              <a:t>but would benefit from alerting and automated maintenance.</a:t>
            </a:r>
          </a:p>
        </p:txBody>
      </p:sp>
      <p:sp>
        <p:nvSpPr>
          <p:cNvPr id="13" name="object 6">
            <a:extLst>
              <a:ext uri="{FF2B5EF4-FFF2-40B4-BE49-F238E27FC236}">
                <a16:creationId xmlns:a16="http://schemas.microsoft.com/office/drawing/2014/main" id="{193D25CC-D5BA-AB7F-DA84-E4F428A3A9C7}"/>
              </a:ext>
            </a:extLst>
          </p:cNvPr>
          <p:cNvSpPr txBox="1"/>
          <p:nvPr/>
        </p:nvSpPr>
        <p:spPr>
          <a:xfrm>
            <a:off x="6299899" y="3941712"/>
            <a:ext cx="2378075" cy="172201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Aft>
                <a:spcPts val="200"/>
              </a:spcAft>
            </a:pPr>
            <a:r>
              <a:rPr sz="1400" b="1" dirty="0">
                <a:solidFill>
                  <a:srgbClr val="CC8838"/>
                </a:solidFill>
                <a:latin typeface="Lato"/>
              </a:rPr>
              <a:t>Infrastructure Audit</a:t>
            </a:r>
            <a:endParaRPr lang="en-GB" sz="1400" b="1" dirty="0">
              <a:solidFill>
                <a:srgbClr val="CC8838"/>
              </a:solidFill>
              <a:latin typeface="Lato"/>
            </a:endParaRPr>
          </a:p>
          <a:p>
            <a:pPr marL="12700" marR="5080" indent="-63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FFFFFF"/>
                </a:solidFill>
                <a:latin typeface="Lato-Light"/>
              </a:rPr>
              <a:t>Are you concerned about the setup of your current IT systems? </a:t>
            </a:r>
            <a:endParaRPr lang="en-US" sz="1000" dirty="0">
              <a:solidFill>
                <a:srgbClr val="FFFFFF"/>
              </a:solidFill>
              <a:latin typeface="Lato-Light"/>
            </a:endParaRPr>
          </a:p>
          <a:p>
            <a:pPr marL="12700" marR="5080" indent="-63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FFFFFF"/>
                </a:solidFill>
                <a:latin typeface="Lato-Light"/>
              </a:rPr>
              <a:t>Our infrastructure audits review your current setup, both on-premises and in the cloud to ensure that you’re following industry recommended best practices.</a:t>
            </a:r>
          </a:p>
        </p:txBody>
      </p:sp>
      <p:sp>
        <p:nvSpPr>
          <p:cNvPr id="18" name="object 7">
            <a:extLst>
              <a:ext uri="{FF2B5EF4-FFF2-40B4-BE49-F238E27FC236}">
                <a16:creationId xmlns:a16="http://schemas.microsoft.com/office/drawing/2014/main" id="{AE0CA802-DEA8-6484-2391-E8CC77423107}"/>
              </a:ext>
            </a:extLst>
          </p:cNvPr>
          <p:cNvSpPr txBox="1"/>
          <p:nvPr/>
        </p:nvSpPr>
        <p:spPr>
          <a:xfrm>
            <a:off x="9129494" y="1671713"/>
            <a:ext cx="2582267" cy="1499128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 marR="5080" indent="-635">
              <a:spcAft>
                <a:spcPts val="200"/>
              </a:spcAft>
            </a:pPr>
            <a:r>
              <a:rPr lang="en-GB" sz="1400" b="1" dirty="0">
                <a:solidFill>
                  <a:srgbClr val="CC8838"/>
                </a:solidFill>
                <a:latin typeface="Lato"/>
              </a:rPr>
              <a:t>Disaster Recovery</a:t>
            </a:r>
          </a:p>
          <a:p>
            <a:pPr marL="12700" marR="5080" indent="-63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1000" dirty="0">
                <a:solidFill>
                  <a:srgbClr val="FFFFFF"/>
                </a:solidFill>
                <a:latin typeface="Lato-Light"/>
              </a:rPr>
              <a:t>With the introduction of disaster recovery as a service, </a:t>
            </a:r>
            <a:r>
              <a:rPr lang="en-US" sz="1000" dirty="0">
                <a:solidFill>
                  <a:srgbClr val="FFFFFF"/>
                </a:solidFill>
                <a:latin typeface="Lato-Light"/>
              </a:rPr>
              <a:t>we can minimise downtime with regular daytime backups</a:t>
            </a:r>
            <a:r>
              <a:rPr lang="en-GB" sz="1000" dirty="0">
                <a:solidFill>
                  <a:srgbClr val="FFFFFF"/>
                </a:solidFill>
                <a:latin typeface="Lato-Light"/>
              </a:rPr>
              <a:t> and off-site replication to the cloud.</a:t>
            </a:r>
          </a:p>
          <a:p>
            <a:pPr marL="12700" marR="156845"/>
            <a:endParaRPr sz="1200" dirty="0">
              <a:latin typeface="Lato-Light"/>
              <a:cs typeface="Lato-Ligh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repeatCount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364" y="647258"/>
            <a:ext cx="1115069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1A1E51"/>
                </a:solidFill>
              </a:rPr>
              <a:t>Communication &amp; </a:t>
            </a:r>
            <a:r>
              <a:rPr sz="3200" spc="-10" dirty="0">
                <a:solidFill>
                  <a:srgbClr val="1A1E51"/>
                </a:solidFill>
              </a:rPr>
              <a:t>Collaboration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5938" y="1735802"/>
            <a:ext cx="3683961" cy="23980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60"/>
              </a:spcBef>
            </a:pPr>
            <a:r>
              <a:rPr sz="1600" b="1" dirty="0">
                <a:solidFill>
                  <a:srgbClr val="CC8838"/>
                </a:solidFill>
                <a:latin typeface="Lato"/>
                <a:cs typeface="Lato"/>
              </a:rPr>
              <a:t>Connectivity</a:t>
            </a:r>
            <a:r>
              <a:rPr sz="1600" b="1" spc="-35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sz="1600" b="1" dirty="0">
                <a:solidFill>
                  <a:srgbClr val="CC8838"/>
                </a:solidFill>
                <a:latin typeface="Lato"/>
                <a:cs typeface="Lato"/>
              </a:rPr>
              <a:t>&amp;</a:t>
            </a:r>
            <a:r>
              <a:rPr sz="1600" b="1" spc="-25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sz="1600" b="1" spc="-10" dirty="0">
                <a:solidFill>
                  <a:srgbClr val="CC8838"/>
                </a:solidFill>
                <a:latin typeface="Lato"/>
                <a:cs typeface="Lato"/>
              </a:rPr>
              <a:t>Communication </a:t>
            </a:r>
            <a:endParaRPr lang="en-US" sz="1600" b="1" spc="-10" dirty="0">
              <a:solidFill>
                <a:srgbClr val="CC8838"/>
              </a:solidFill>
              <a:latin typeface="Lato"/>
              <a:cs typeface="La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5938" y="2316425"/>
            <a:ext cx="2837927" cy="972126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213995">
              <a:lnSpc>
                <a:spcPts val="1500"/>
              </a:lnSpc>
              <a:spcBef>
                <a:spcPts val="200"/>
              </a:spcBef>
            </a:pP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Unified</a:t>
            </a:r>
            <a:r>
              <a:rPr sz="1200" spc="-20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Communications</a:t>
            </a:r>
            <a:r>
              <a:rPr sz="1200" spc="-1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provide</a:t>
            </a:r>
            <a:r>
              <a:rPr sz="1200" spc="-1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the</a:t>
            </a:r>
            <a:r>
              <a:rPr sz="1200" spc="-1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spc="-10" dirty="0">
                <a:solidFill>
                  <a:srgbClr val="1A1E51"/>
                </a:solidFill>
                <a:latin typeface="Lato"/>
                <a:cs typeface="Lato"/>
              </a:rPr>
              <a:t>ability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to bring dispersed workforces together </a:t>
            </a:r>
            <a:r>
              <a:rPr sz="1200" spc="-25" dirty="0">
                <a:solidFill>
                  <a:srgbClr val="1A1E51"/>
                </a:solidFill>
                <a:latin typeface="Lato"/>
                <a:cs typeface="Lato"/>
              </a:rPr>
              <a:t>to</a:t>
            </a:r>
            <a:r>
              <a:rPr lang="en-US" sz="1200" spc="-25" dirty="0">
                <a:solidFill>
                  <a:srgbClr val="1A1E51"/>
                </a:solidFill>
                <a:latin typeface="Lato"/>
                <a:cs typeface="Lato"/>
              </a:rPr>
              <a:t> communicate</a:t>
            </a:r>
            <a:r>
              <a:rPr sz="1200" spc="-10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and</a:t>
            </a:r>
            <a:r>
              <a:rPr sz="1200" spc="-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collaborate</a:t>
            </a:r>
            <a:r>
              <a:rPr sz="1200" spc="-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more</a:t>
            </a:r>
            <a:r>
              <a:rPr sz="1200" spc="-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spc="-10" dirty="0">
                <a:solidFill>
                  <a:srgbClr val="1A1E51"/>
                </a:solidFill>
                <a:latin typeface="Lato"/>
                <a:cs typeface="Lato"/>
              </a:rPr>
              <a:t>effectively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than</a:t>
            </a:r>
            <a:r>
              <a:rPr sz="1200" spc="-20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br>
              <a:rPr lang="en-GB" sz="1200" spc="-20" dirty="0">
                <a:solidFill>
                  <a:srgbClr val="1A1E51"/>
                </a:solidFill>
                <a:latin typeface="Lato"/>
                <a:cs typeface="Lato"/>
              </a:rPr>
            </a:b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ever</a:t>
            </a:r>
            <a:r>
              <a:rPr sz="1200" spc="-20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spc="-10" dirty="0">
                <a:solidFill>
                  <a:srgbClr val="1A1E51"/>
                </a:solidFill>
                <a:latin typeface="Lato"/>
                <a:cs typeface="Lato"/>
              </a:rPr>
              <a:t>before.</a:t>
            </a:r>
            <a:endParaRPr sz="1200" dirty="0">
              <a:solidFill>
                <a:srgbClr val="1A1E51"/>
              </a:solidFill>
              <a:latin typeface="Lato"/>
              <a:cs typeface="La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87700" y="1675988"/>
            <a:ext cx="3307715" cy="2153154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 marR="5080" indent="-635">
              <a:spcBef>
                <a:spcPts val="600"/>
              </a:spcBef>
              <a:spcAft>
                <a:spcPts val="300"/>
              </a:spcAft>
            </a:pPr>
            <a:r>
              <a:rPr sz="1400" b="1" dirty="0">
                <a:solidFill>
                  <a:srgbClr val="CC8838"/>
                </a:solidFill>
                <a:latin typeface="Lato"/>
                <a:cs typeface="Lato"/>
              </a:rPr>
              <a:t>Cloud Telephone Systems</a:t>
            </a:r>
          </a:p>
          <a:p>
            <a:pPr marL="12700" marR="5080" indent="-63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Telephony services have changed in recent years as internet connectivity has become more stable on a global level.</a:t>
            </a:r>
            <a:endParaRPr lang="en-GB" sz="1000" spc="-10" dirty="0">
              <a:solidFill>
                <a:srgbClr val="1A1E51"/>
              </a:solidFill>
              <a:latin typeface="Lato-Light"/>
              <a:cs typeface="Lato-Light"/>
            </a:endParaRPr>
          </a:p>
          <a:p>
            <a:pPr marL="12700" marR="5080" indent="-63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1000" dirty="0">
                <a:solidFill>
                  <a:srgbClr val="1A1E51"/>
                </a:solidFill>
                <a:latin typeface="Lato-Light"/>
              </a:rPr>
              <a:t>The introduction of cloud-based telephony allows you to save costs of your calls while providing higher availability, security and the ability to quickly and easily scale these services up or down.</a:t>
            </a:r>
          </a:p>
          <a:p>
            <a:pPr marL="12700" marR="5080">
              <a:spcBef>
                <a:spcPts val="244"/>
              </a:spcBef>
            </a:pPr>
            <a:endParaRPr sz="1200" dirty="0">
              <a:latin typeface="Lato-Light"/>
              <a:cs typeface="Lato-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06104" y="1681075"/>
            <a:ext cx="3463963" cy="2114425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>
              <a:spcBef>
                <a:spcPts val="570"/>
              </a:spcBef>
            </a:pPr>
            <a:r>
              <a:rPr sz="1400" b="1" dirty="0">
                <a:solidFill>
                  <a:srgbClr val="CC8838"/>
                </a:solidFill>
                <a:latin typeface="Lato"/>
                <a:cs typeface="Lato"/>
              </a:rPr>
              <a:t>Internet </a:t>
            </a:r>
            <a:r>
              <a:rPr sz="1400" b="1" spc="-10" dirty="0">
                <a:solidFill>
                  <a:srgbClr val="CC8838"/>
                </a:solidFill>
                <a:latin typeface="Lato"/>
                <a:cs typeface="Lato"/>
              </a:rPr>
              <a:t>Connection</a:t>
            </a:r>
            <a:endParaRPr sz="1400" dirty="0">
              <a:latin typeface="Lato"/>
              <a:cs typeface="Lato"/>
            </a:endParaRPr>
          </a:p>
          <a:p>
            <a:pPr marL="12700" marR="5080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In</a:t>
            </a:r>
            <a:r>
              <a:rPr sz="10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recent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years</a:t>
            </a:r>
            <a:r>
              <a:rPr lang="en-US" sz="1000" dirty="0">
                <a:solidFill>
                  <a:srgbClr val="1A1E51"/>
                </a:solidFill>
                <a:latin typeface="Lato-Light"/>
                <a:cs typeface="Lato-Light"/>
              </a:rPr>
              <a:t>,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the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cost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of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internet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connectivity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has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decreased</a:t>
            </a:r>
            <a:r>
              <a:rPr sz="1000" spc="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dramatically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 while</a:t>
            </a:r>
            <a:r>
              <a:rPr sz="1000" spc="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the reliability</a:t>
            </a:r>
            <a:r>
              <a:rPr sz="1000" spc="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US" sz="1000" spc="-25" dirty="0">
                <a:solidFill>
                  <a:srgbClr val="1A1E51"/>
                </a:solidFill>
                <a:latin typeface="Lato-Light"/>
                <a:cs typeface="Lato-Light"/>
              </a:rPr>
              <a:t>and</a:t>
            </a:r>
            <a:r>
              <a:rPr sz="1000" spc="-2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availability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has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increased.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We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partner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with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select</a:t>
            </a:r>
            <a:r>
              <a:rPr lang="en-US" sz="1000" spc="-10" dirty="0">
                <a:solidFill>
                  <a:srgbClr val="1A1E51"/>
                </a:solidFill>
                <a:latin typeface="Lato-Light"/>
                <a:cs typeface="Lato-Light"/>
              </a:rPr>
              <a:t>ed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internet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service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providers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to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off</a:t>
            </a:r>
            <a:r>
              <a:rPr lang="en-US" sz="1000" dirty="0">
                <a:solidFill>
                  <a:srgbClr val="1A1E51"/>
                </a:solidFill>
                <a:latin typeface="Lato-Light"/>
                <a:cs typeface="Lato-Light"/>
              </a:rPr>
              <a:t>er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you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the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20" dirty="0">
                <a:solidFill>
                  <a:srgbClr val="1A1E51"/>
                </a:solidFill>
                <a:latin typeface="Lato-Light"/>
                <a:cs typeface="Lato-Light"/>
              </a:rPr>
              <a:t>most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competitive</a:t>
            </a:r>
            <a:r>
              <a:rPr sz="10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rates</a:t>
            </a:r>
            <a:r>
              <a:rPr sz="10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available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with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the</a:t>
            </a:r>
            <a:r>
              <a:rPr sz="10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most</a:t>
            </a:r>
            <a:r>
              <a:rPr sz="10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reliable service.</a:t>
            </a:r>
            <a:endParaRPr lang="en-GB" sz="1000" spc="-10" dirty="0">
              <a:solidFill>
                <a:srgbClr val="1A1E51"/>
              </a:solidFill>
              <a:latin typeface="Lato-Light"/>
              <a:cs typeface="Lato-Light"/>
            </a:endParaRPr>
          </a:p>
          <a:p>
            <a:pPr marL="12700" marR="5080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Whether</a:t>
            </a:r>
            <a:r>
              <a:rPr lang="en-GB" sz="10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you’re</a:t>
            </a:r>
            <a:r>
              <a:rPr lang="en-GB" sz="10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looking</a:t>
            </a:r>
            <a:r>
              <a:rPr lang="en-GB" sz="10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for</a:t>
            </a:r>
            <a:r>
              <a:rPr lang="en-GB" sz="10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a</a:t>
            </a:r>
            <a:r>
              <a:rPr lang="en-GB" sz="10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fibre,</a:t>
            </a:r>
            <a:r>
              <a:rPr lang="en-GB" sz="10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leased</a:t>
            </a:r>
            <a:r>
              <a:rPr lang="en-GB" sz="1000" spc="-2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line,</a:t>
            </a:r>
            <a:r>
              <a:rPr lang="en-GB" sz="1000" spc="-20" dirty="0">
                <a:solidFill>
                  <a:srgbClr val="1A1E51"/>
                </a:solidFill>
                <a:latin typeface="Lato-Light"/>
                <a:cs typeface="Lato-Light"/>
              </a:rPr>
              <a:t> MPLS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or</a:t>
            </a:r>
            <a:r>
              <a:rPr lang="en-GB"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radio</a:t>
            </a:r>
            <a:r>
              <a:rPr lang="en-GB"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wireless</a:t>
            </a:r>
            <a:r>
              <a:rPr lang="en-GB"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networks</a:t>
            </a:r>
            <a:r>
              <a:rPr lang="en-GB"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we</a:t>
            </a:r>
            <a:r>
              <a:rPr lang="en-GB"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can</a:t>
            </a:r>
            <a:r>
              <a:rPr lang="en-GB"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provide</a:t>
            </a:r>
            <a:r>
              <a:rPr lang="en-GB"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spc="-25" dirty="0">
                <a:solidFill>
                  <a:srgbClr val="1A1E51"/>
                </a:solidFill>
                <a:latin typeface="Lato-Light"/>
                <a:cs typeface="Lato-Light"/>
              </a:rPr>
              <a:t>you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connectivity</a:t>
            </a:r>
            <a:r>
              <a:rPr lang="en-GB"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with speeds of up to</a:t>
            </a:r>
            <a:r>
              <a:rPr lang="en-GB"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spc="-10" dirty="0">
                <a:solidFill>
                  <a:srgbClr val="1A1E51"/>
                </a:solidFill>
                <a:latin typeface="Lato-Light"/>
                <a:cs typeface="Lato-Light"/>
              </a:rPr>
              <a:t>10Gbps.</a:t>
            </a:r>
            <a:endParaRPr lang="en-GB" sz="1000" dirty="0">
              <a:solidFill>
                <a:srgbClr val="1A1E51"/>
              </a:solidFill>
              <a:latin typeface="Lato-Light"/>
              <a:cs typeface="Lato-Light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41333" y="2143941"/>
            <a:ext cx="2812532" cy="45719"/>
          </a:xfrm>
          <a:custGeom>
            <a:avLst/>
            <a:gdLst/>
            <a:ahLst/>
            <a:cxnLst/>
            <a:rect l="l" t="t" r="r" b="b"/>
            <a:pathLst>
              <a:path w="3392804">
                <a:moveTo>
                  <a:pt x="0" y="0"/>
                </a:moveTo>
                <a:lnTo>
                  <a:pt x="3392398" y="0"/>
                </a:lnTo>
              </a:path>
            </a:pathLst>
          </a:custGeom>
          <a:ln w="12700">
            <a:solidFill>
              <a:srgbClr val="1A1E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547129" y="4890702"/>
            <a:ext cx="1379220" cy="1379220"/>
            <a:chOff x="588694" y="4890702"/>
            <a:chExt cx="1379220" cy="1379220"/>
          </a:xfrm>
        </p:grpSpPr>
        <p:pic>
          <p:nvPicPr>
            <p:cNvPr id="12" name="object 12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88700" y="4890702"/>
              <a:ext cx="1378597" cy="1378597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588694" y="4890702"/>
              <a:ext cx="1379220" cy="1379220"/>
            </a:xfrm>
            <a:custGeom>
              <a:avLst/>
              <a:gdLst/>
              <a:ahLst/>
              <a:cxnLst/>
              <a:rect l="l" t="t" r="r" b="b"/>
              <a:pathLst>
                <a:path w="1379220" h="1379220">
                  <a:moveTo>
                    <a:pt x="689305" y="1378597"/>
                  </a:moveTo>
                  <a:lnTo>
                    <a:pt x="736499" y="1377007"/>
                  </a:lnTo>
                  <a:lnTo>
                    <a:pt x="782840" y="1372305"/>
                  </a:lnTo>
                  <a:lnTo>
                    <a:pt x="828224" y="1364593"/>
                  </a:lnTo>
                  <a:lnTo>
                    <a:pt x="872550" y="1353975"/>
                  </a:lnTo>
                  <a:lnTo>
                    <a:pt x="915714" y="1340552"/>
                  </a:lnTo>
                  <a:lnTo>
                    <a:pt x="957614" y="1324429"/>
                  </a:lnTo>
                  <a:lnTo>
                    <a:pt x="998148" y="1305706"/>
                  </a:lnTo>
                  <a:lnTo>
                    <a:pt x="1037211" y="1284487"/>
                  </a:lnTo>
                  <a:lnTo>
                    <a:pt x="1074703" y="1260875"/>
                  </a:lnTo>
                  <a:lnTo>
                    <a:pt x="1110520" y="1234973"/>
                  </a:lnTo>
                  <a:lnTo>
                    <a:pt x="1144559" y="1206882"/>
                  </a:lnTo>
                  <a:lnTo>
                    <a:pt x="1176718" y="1176705"/>
                  </a:lnTo>
                  <a:lnTo>
                    <a:pt x="1206894" y="1144546"/>
                  </a:lnTo>
                  <a:lnTo>
                    <a:pt x="1234985" y="1110507"/>
                  </a:lnTo>
                  <a:lnTo>
                    <a:pt x="1260888" y="1074690"/>
                  </a:lnTo>
                  <a:lnTo>
                    <a:pt x="1284500" y="1037199"/>
                  </a:lnTo>
                  <a:lnTo>
                    <a:pt x="1305719" y="998135"/>
                  </a:lnTo>
                  <a:lnTo>
                    <a:pt x="1324441" y="957602"/>
                  </a:lnTo>
                  <a:lnTo>
                    <a:pt x="1340565" y="915702"/>
                  </a:lnTo>
                  <a:lnTo>
                    <a:pt x="1353987" y="872537"/>
                  </a:lnTo>
                  <a:lnTo>
                    <a:pt x="1364606" y="828212"/>
                  </a:lnTo>
                  <a:lnTo>
                    <a:pt x="1372317" y="782827"/>
                  </a:lnTo>
                  <a:lnTo>
                    <a:pt x="1377020" y="736486"/>
                  </a:lnTo>
                  <a:lnTo>
                    <a:pt x="1378610" y="689292"/>
                  </a:lnTo>
                  <a:lnTo>
                    <a:pt x="1377020" y="642099"/>
                  </a:lnTo>
                  <a:lnTo>
                    <a:pt x="1372317" y="595760"/>
                  </a:lnTo>
                  <a:lnTo>
                    <a:pt x="1364606" y="550376"/>
                  </a:lnTo>
                  <a:lnTo>
                    <a:pt x="1353987" y="506052"/>
                  </a:lnTo>
                  <a:lnTo>
                    <a:pt x="1340565" y="462889"/>
                  </a:lnTo>
                  <a:lnTo>
                    <a:pt x="1324441" y="420990"/>
                  </a:lnTo>
                  <a:lnTo>
                    <a:pt x="1305719" y="380457"/>
                  </a:lnTo>
                  <a:lnTo>
                    <a:pt x="1284500" y="341394"/>
                  </a:lnTo>
                  <a:lnTo>
                    <a:pt x="1260888" y="303903"/>
                  </a:lnTo>
                  <a:lnTo>
                    <a:pt x="1234985" y="268087"/>
                  </a:lnTo>
                  <a:lnTo>
                    <a:pt x="1206894" y="234049"/>
                  </a:lnTo>
                  <a:lnTo>
                    <a:pt x="1176718" y="201890"/>
                  </a:lnTo>
                  <a:lnTo>
                    <a:pt x="1144559" y="171714"/>
                  </a:lnTo>
                  <a:lnTo>
                    <a:pt x="1110520" y="143623"/>
                  </a:lnTo>
                  <a:lnTo>
                    <a:pt x="1074703" y="117721"/>
                  </a:lnTo>
                  <a:lnTo>
                    <a:pt x="1037211" y="94109"/>
                  </a:lnTo>
                  <a:lnTo>
                    <a:pt x="998148" y="72890"/>
                  </a:lnTo>
                  <a:lnTo>
                    <a:pt x="957614" y="54168"/>
                  </a:lnTo>
                  <a:lnTo>
                    <a:pt x="915714" y="38044"/>
                  </a:lnTo>
                  <a:lnTo>
                    <a:pt x="872550" y="24622"/>
                  </a:lnTo>
                  <a:lnTo>
                    <a:pt x="828224" y="14004"/>
                  </a:lnTo>
                  <a:lnTo>
                    <a:pt x="782840" y="6292"/>
                  </a:lnTo>
                  <a:lnTo>
                    <a:pt x="736499" y="1590"/>
                  </a:lnTo>
                  <a:lnTo>
                    <a:pt x="689305" y="0"/>
                  </a:lnTo>
                  <a:lnTo>
                    <a:pt x="642110" y="1590"/>
                  </a:lnTo>
                  <a:lnTo>
                    <a:pt x="595770" y="6292"/>
                  </a:lnTo>
                  <a:lnTo>
                    <a:pt x="550385" y="14004"/>
                  </a:lnTo>
                  <a:lnTo>
                    <a:pt x="506059" y="24622"/>
                  </a:lnTo>
                  <a:lnTo>
                    <a:pt x="462895" y="38044"/>
                  </a:lnTo>
                  <a:lnTo>
                    <a:pt x="420995" y="54168"/>
                  </a:lnTo>
                  <a:lnTo>
                    <a:pt x="380462" y="72890"/>
                  </a:lnTo>
                  <a:lnTo>
                    <a:pt x="341398" y="94109"/>
                  </a:lnTo>
                  <a:lnTo>
                    <a:pt x="303907" y="117721"/>
                  </a:lnTo>
                  <a:lnTo>
                    <a:pt x="268090" y="143623"/>
                  </a:lnTo>
                  <a:lnTo>
                    <a:pt x="234051" y="171714"/>
                  </a:lnTo>
                  <a:lnTo>
                    <a:pt x="201891" y="201890"/>
                  </a:lnTo>
                  <a:lnTo>
                    <a:pt x="171715" y="234049"/>
                  </a:lnTo>
                  <a:lnTo>
                    <a:pt x="143624" y="268087"/>
                  </a:lnTo>
                  <a:lnTo>
                    <a:pt x="117721" y="303903"/>
                  </a:lnTo>
                  <a:lnTo>
                    <a:pt x="94109" y="341394"/>
                  </a:lnTo>
                  <a:lnTo>
                    <a:pt x="72891" y="380457"/>
                  </a:lnTo>
                  <a:lnTo>
                    <a:pt x="54168" y="420990"/>
                  </a:lnTo>
                  <a:lnTo>
                    <a:pt x="38044" y="462889"/>
                  </a:lnTo>
                  <a:lnTo>
                    <a:pt x="24622" y="506052"/>
                  </a:lnTo>
                  <a:lnTo>
                    <a:pt x="14004" y="550376"/>
                  </a:lnTo>
                  <a:lnTo>
                    <a:pt x="6292" y="595760"/>
                  </a:lnTo>
                  <a:lnTo>
                    <a:pt x="1590" y="642099"/>
                  </a:lnTo>
                  <a:lnTo>
                    <a:pt x="0" y="689292"/>
                  </a:lnTo>
                  <a:lnTo>
                    <a:pt x="1590" y="736486"/>
                  </a:lnTo>
                  <a:lnTo>
                    <a:pt x="6292" y="782827"/>
                  </a:lnTo>
                  <a:lnTo>
                    <a:pt x="14004" y="828212"/>
                  </a:lnTo>
                  <a:lnTo>
                    <a:pt x="24622" y="872537"/>
                  </a:lnTo>
                  <a:lnTo>
                    <a:pt x="38044" y="915702"/>
                  </a:lnTo>
                  <a:lnTo>
                    <a:pt x="54168" y="957602"/>
                  </a:lnTo>
                  <a:lnTo>
                    <a:pt x="72891" y="998135"/>
                  </a:lnTo>
                  <a:lnTo>
                    <a:pt x="94109" y="1037199"/>
                  </a:lnTo>
                  <a:lnTo>
                    <a:pt x="117721" y="1074690"/>
                  </a:lnTo>
                  <a:lnTo>
                    <a:pt x="143624" y="1110507"/>
                  </a:lnTo>
                  <a:lnTo>
                    <a:pt x="171715" y="1144546"/>
                  </a:lnTo>
                  <a:lnTo>
                    <a:pt x="201891" y="1176705"/>
                  </a:lnTo>
                  <a:lnTo>
                    <a:pt x="234051" y="1206882"/>
                  </a:lnTo>
                  <a:lnTo>
                    <a:pt x="268090" y="1234973"/>
                  </a:lnTo>
                  <a:lnTo>
                    <a:pt x="303907" y="1260875"/>
                  </a:lnTo>
                  <a:lnTo>
                    <a:pt x="341398" y="1284487"/>
                  </a:lnTo>
                  <a:lnTo>
                    <a:pt x="380462" y="1305706"/>
                  </a:lnTo>
                  <a:lnTo>
                    <a:pt x="420995" y="1324429"/>
                  </a:lnTo>
                  <a:lnTo>
                    <a:pt x="462895" y="1340552"/>
                  </a:lnTo>
                  <a:lnTo>
                    <a:pt x="506059" y="1353975"/>
                  </a:lnTo>
                  <a:lnTo>
                    <a:pt x="550385" y="1364593"/>
                  </a:lnTo>
                  <a:lnTo>
                    <a:pt x="595770" y="1372305"/>
                  </a:lnTo>
                  <a:lnTo>
                    <a:pt x="642110" y="1377007"/>
                  </a:lnTo>
                  <a:lnTo>
                    <a:pt x="689305" y="1378597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9">
            <a:extLst>
              <a:ext uri="{FF2B5EF4-FFF2-40B4-BE49-F238E27FC236}">
                <a16:creationId xmlns:a16="http://schemas.microsoft.com/office/drawing/2014/main" id="{7DDBAEAE-FAEC-B3B4-F87D-0FB4E64434FC}"/>
              </a:ext>
            </a:extLst>
          </p:cNvPr>
          <p:cNvSpPr/>
          <p:nvPr/>
        </p:nvSpPr>
        <p:spPr>
          <a:xfrm rot="5400000">
            <a:off x="6102866" y="3638848"/>
            <a:ext cx="3795786" cy="45719"/>
          </a:xfrm>
          <a:custGeom>
            <a:avLst/>
            <a:gdLst/>
            <a:ahLst/>
            <a:cxnLst/>
            <a:rect l="l" t="t" r="r" b="b"/>
            <a:pathLst>
              <a:path w="2598420">
                <a:moveTo>
                  <a:pt x="0" y="0"/>
                </a:moveTo>
                <a:lnTo>
                  <a:pt x="2598305" y="0"/>
                </a:lnTo>
              </a:path>
            </a:pathLst>
          </a:custGeom>
          <a:ln w="6350">
            <a:solidFill>
              <a:srgbClr val="1A1E51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B79AE1D-C3C5-722F-B3C0-B57F560063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786" y="504007"/>
            <a:ext cx="912676" cy="904379"/>
          </a:xfrm>
          <a:prstGeom prst="rect">
            <a:avLst/>
          </a:prstGeom>
        </p:spPr>
      </p:pic>
      <p:sp>
        <p:nvSpPr>
          <p:cNvPr id="6" name="object 5">
            <a:extLst>
              <a:ext uri="{FF2B5EF4-FFF2-40B4-BE49-F238E27FC236}">
                <a16:creationId xmlns:a16="http://schemas.microsoft.com/office/drawing/2014/main" id="{B44D7B2F-0525-A614-7B5D-C7A92F14E5EB}"/>
              </a:ext>
            </a:extLst>
          </p:cNvPr>
          <p:cNvSpPr txBox="1"/>
          <p:nvPr/>
        </p:nvSpPr>
        <p:spPr>
          <a:xfrm>
            <a:off x="4387700" y="3816361"/>
            <a:ext cx="3307715" cy="1768176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 marR="5080" indent="-635">
              <a:spcBef>
                <a:spcPts val="600"/>
              </a:spcBef>
              <a:spcAft>
                <a:spcPts val="300"/>
              </a:spcAft>
            </a:pPr>
            <a:r>
              <a:rPr lang="en-GB" sz="1400" b="1" dirty="0">
                <a:solidFill>
                  <a:srgbClr val="CC8838"/>
                </a:solidFill>
                <a:latin typeface="Lato"/>
                <a:cs typeface="Lato"/>
              </a:rPr>
              <a:t>Video Conferencing</a:t>
            </a:r>
          </a:p>
          <a:p>
            <a:pPr marL="12700" marR="5080" indent="-63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1000" dirty="0">
                <a:solidFill>
                  <a:srgbClr val="1A1E51"/>
                </a:solidFill>
                <a:latin typeface="Lato-Light"/>
              </a:rPr>
              <a:t>We work with a variety of leading video conference vendors to provide a service that is suitable for your business both now and in the future.</a:t>
            </a:r>
          </a:p>
          <a:p>
            <a:pPr marL="12700" marR="5080" indent="-63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1000" dirty="0">
                <a:solidFill>
                  <a:srgbClr val="1A1E51"/>
                </a:solidFill>
                <a:latin typeface="Lato-Light"/>
              </a:rPr>
              <a:t>Whether you’re looking for a system to integrate a boardroom or remote workers, we can implement the perfect system which works for everyone.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E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364" y="647258"/>
            <a:ext cx="806871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spc="-10" dirty="0"/>
              <a:t>Cybers</a:t>
            </a:r>
            <a:r>
              <a:rPr sz="3200" spc="-10" dirty="0"/>
              <a:t>ecurity</a:t>
            </a:r>
          </a:p>
        </p:txBody>
      </p:sp>
      <p:pic>
        <p:nvPicPr>
          <p:cNvPr id="3" name="objec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4437" y="4877399"/>
            <a:ext cx="1404599" cy="140459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25364" y="1440023"/>
            <a:ext cx="222263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CC8838"/>
                </a:solidFill>
                <a:latin typeface="Lato"/>
                <a:cs typeface="Lato"/>
              </a:rPr>
              <a:t>Security</a:t>
            </a:r>
            <a:endParaRPr sz="1800" dirty="0">
              <a:latin typeface="Lato"/>
              <a:cs typeface="La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437" y="1991818"/>
            <a:ext cx="2325901" cy="58740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262890">
              <a:lnSpc>
                <a:spcPts val="1500"/>
              </a:lnSpc>
              <a:spcBef>
                <a:spcPts val="200"/>
              </a:spcBef>
            </a:pP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IT security is a topic that </a:t>
            </a:r>
            <a:r>
              <a:rPr sz="1200" spc="-25" dirty="0">
                <a:solidFill>
                  <a:srgbClr val="FFFFFF"/>
                </a:solidFill>
                <a:latin typeface="Lato"/>
                <a:cs typeface="Lato"/>
              </a:rPr>
              <a:t>all </a:t>
            </a: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companies, large or </a:t>
            </a:r>
            <a:r>
              <a:rPr sz="1200" spc="-10" dirty="0">
                <a:solidFill>
                  <a:srgbClr val="FFFFFF"/>
                </a:solidFill>
                <a:latin typeface="Lato"/>
                <a:cs typeface="Lato"/>
              </a:rPr>
              <a:t>small,</a:t>
            </a:r>
            <a:r>
              <a:rPr sz="1200" spc="500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FFFFFF"/>
                </a:solidFill>
                <a:latin typeface="Lato"/>
                <a:cs typeface="Lato"/>
              </a:rPr>
              <a:t>should be considering. </a:t>
            </a:r>
            <a:endParaRPr lang="en-US" sz="1200" dirty="0">
              <a:solidFill>
                <a:srgbClr val="FFFFFF"/>
              </a:solidFill>
              <a:latin typeface="Lato"/>
              <a:cs typeface="La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88614" y="1440023"/>
            <a:ext cx="2605405" cy="2109937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spcAft>
                <a:spcPts val="200"/>
              </a:spcAft>
            </a:pPr>
            <a:r>
              <a:rPr sz="1400" b="1" dirty="0">
                <a:solidFill>
                  <a:srgbClr val="CC8838"/>
                </a:solidFill>
                <a:latin typeface="Lato"/>
                <a:cs typeface="Lato"/>
              </a:rPr>
              <a:t>Cyber</a:t>
            </a:r>
            <a:r>
              <a:rPr sz="1400" b="1" spc="-25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sz="1400" b="1" spc="-10" dirty="0">
                <a:solidFill>
                  <a:srgbClr val="CC8838"/>
                </a:solidFill>
                <a:latin typeface="Lato"/>
                <a:cs typeface="Lato"/>
              </a:rPr>
              <a:t>Essentials</a:t>
            </a:r>
            <a:endParaRPr lang="en-GB" sz="1400" dirty="0">
              <a:latin typeface="Lato"/>
              <a:cs typeface="Lato"/>
            </a:endParaRPr>
          </a:p>
          <a:p>
            <a:pPr marL="12700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Cyber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Essentials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is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scheme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spc="-5" dirty="0">
                <a:solidFill>
                  <a:srgbClr val="FFFFFF"/>
                </a:solidFill>
                <a:latin typeface="Lato-Light"/>
                <a:cs typeface="Lato-Light"/>
              </a:rPr>
              <a:t>back by</a:t>
            </a:r>
            <a:r>
              <a:rPr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the</a:t>
            </a:r>
            <a:r>
              <a:rPr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British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Government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which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helps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you</a:t>
            </a:r>
            <a:r>
              <a:rPr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to</a:t>
            </a:r>
            <a:r>
              <a:rPr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guard</a:t>
            </a:r>
            <a:r>
              <a:rPr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against</a:t>
            </a:r>
            <a:r>
              <a:rPr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the</a:t>
            </a:r>
            <a:r>
              <a:rPr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most</a:t>
            </a:r>
            <a:r>
              <a:rPr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common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cyber</a:t>
            </a:r>
            <a:r>
              <a:rPr sz="1000" spc="-2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threats</a:t>
            </a:r>
            <a:r>
              <a:rPr sz="1000" spc="-2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and</a:t>
            </a:r>
            <a:r>
              <a:rPr sz="1000" spc="-2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demonstrate</a:t>
            </a:r>
            <a:r>
              <a:rPr sz="1000" spc="-20" dirty="0">
                <a:solidFill>
                  <a:srgbClr val="FFFFFF"/>
                </a:solidFill>
                <a:latin typeface="Lato-Light"/>
                <a:cs typeface="Lato-Light"/>
              </a:rPr>
              <a:t> your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commitment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to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cybersecurity.</a:t>
            </a:r>
            <a:endParaRPr sz="1000" dirty="0">
              <a:latin typeface="Lato-Light"/>
              <a:cs typeface="Lato-Light"/>
            </a:endParaRPr>
          </a:p>
          <a:p>
            <a:pPr marL="12700" marR="93980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Our</a:t>
            </a:r>
            <a:r>
              <a:rPr sz="1000" spc="-2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role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at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Penntech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is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to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implement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Cyber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Essentials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compliant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security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Lato-Light"/>
                <a:cs typeface="Lato-Light"/>
              </a:rPr>
              <a:t>on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your</a:t>
            </a:r>
            <a:r>
              <a:rPr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infrastructure</a:t>
            </a:r>
            <a:r>
              <a:rPr lang="en-GB" sz="1000" spc="-10" dirty="0">
                <a:solidFill>
                  <a:srgbClr val="FFFFFF"/>
                </a:solidFill>
                <a:latin typeface="Lato-Light"/>
                <a:cs typeface="Lato-Light"/>
              </a:rPr>
              <a:t>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208524" y="1440023"/>
            <a:ext cx="2613025" cy="2099676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 marR="264160">
              <a:spcAft>
                <a:spcPts val="200"/>
              </a:spcAft>
            </a:pPr>
            <a:r>
              <a:rPr sz="1400" b="1" dirty="0">
                <a:solidFill>
                  <a:srgbClr val="CC8838"/>
                </a:solidFill>
                <a:latin typeface="Lato"/>
                <a:cs typeface="Lato"/>
              </a:rPr>
              <a:t>Multi-Factor</a:t>
            </a:r>
            <a:r>
              <a:rPr lang="en-GB" sz="1400" b="1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sz="1400" b="1" spc="-10" dirty="0">
                <a:solidFill>
                  <a:srgbClr val="CC8838"/>
                </a:solidFill>
                <a:latin typeface="Lato"/>
                <a:cs typeface="Lato"/>
              </a:rPr>
              <a:t>Authentication</a:t>
            </a:r>
            <a:endParaRPr lang="en-GB" sz="1400" b="1" spc="-10" dirty="0">
              <a:solidFill>
                <a:srgbClr val="CC8838"/>
              </a:solidFill>
              <a:latin typeface="Lato"/>
              <a:cs typeface="Lato"/>
            </a:endParaRPr>
          </a:p>
          <a:p>
            <a:pPr marL="12700" marR="264160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Weak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or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stolen user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credentials </a:t>
            </a:r>
            <a:r>
              <a:rPr sz="1000" spc="-25" dirty="0">
                <a:solidFill>
                  <a:srgbClr val="FFFFFF"/>
                </a:solidFill>
                <a:latin typeface="Lato-Light"/>
                <a:cs typeface="Lato-Light"/>
              </a:rPr>
              <a:t>are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used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in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95%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of all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web 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application</a:t>
            </a:r>
            <a:r>
              <a:rPr lang="en-US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attacks.</a:t>
            </a:r>
            <a:endParaRPr lang="en-US" sz="1000" spc="-20" dirty="0">
              <a:solidFill>
                <a:srgbClr val="FFFFFF"/>
              </a:solidFill>
              <a:latin typeface="Lato-Light"/>
              <a:cs typeface="Lato-Light"/>
            </a:endParaRPr>
          </a:p>
          <a:p>
            <a:pPr marL="12700" marR="264160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MFA</a:t>
            </a:r>
            <a:r>
              <a:rPr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services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offer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</a:t>
            </a:r>
            <a:r>
              <a:rPr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second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level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Lato-Light"/>
                <a:cs typeface="Lato-Light"/>
              </a:rPr>
              <a:t>of 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authentication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 for</a:t>
            </a:r>
            <a:r>
              <a:rPr sz="1000" spc="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your</a:t>
            </a:r>
            <a:r>
              <a:rPr sz="1000" spc="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web</a:t>
            </a:r>
            <a:r>
              <a:rPr sz="1000" spc="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apps.</a:t>
            </a:r>
            <a:r>
              <a:rPr sz="1000" spc="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After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simple username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and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password 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input,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you</a:t>
            </a:r>
            <a:r>
              <a:rPr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must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then</a:t>
            </a:r>
            <a:r>
              <a:rPr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either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respond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to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call,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text</a:t>
            </a:r>
            <a:r>
              <a:rPr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or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application</a:t>
            </a:r>
            <a:r>
              <a:rPr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notification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to</a:t>
            </a:r>
            <a:r>
              <a:rPr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spc="-20" dirty="0">
                <a:solidFill>
                  <a:srgbClr val="FFFFFF"/>
                </a:solidFill>
                <a:latin typeface="Lato-Light"/>
                <a:cs typeface="Lato-Light"/>
              </a:rPr>
              <a:t>gain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full</a:t>
            </a:r>
            <a:r>
              <a:rPr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access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to</a:t>
            </a:r>
            <a:r>
              <a:rPr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your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device.</a:t>
            </a:r>
            <a:endParaRPr lang="en-GB" sz="1000" spc="-10" dirty="0">
              <a:solidFill>
                <a:srgbClr val="FFFFFF"/>
              </a:solidFill>
              <a:latin typeface="Lato-Light"/>
              <a:cs typeface="Lato-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97590" y="1440023"/>
            <a:ext cx="2615565" cy="2736262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151765">
              <a:lnSpc>
                <a:spcPct val="104700"/>
              </a:lnSpc>
              <a:spcAft>
                <a:spcPts val="200"/>
              </a:spcAft>
            </a:pPr>
            <a:r>
              <a:rPr lang="en-US" sz="1400" b="1" dirty="0">
                <a:solidFill>
                  <a:srgbClr val="CC8838"/>
                </a:solidFill>
                <a:latin typeface="Lato"/>
                <a:cs typeface="Lato"/>
              </a:rPr>
              <a:t>Mobile</a:t>
            </a:r>
            <a:r>
              <a:rPr lang="en-US" sz="1400" b="1" spc="-25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lang="en-US" sz="1400" b="1" dirty="0">
                <a:solidFill>
                  <a:srgbClr val="CC8838"/>
                </a:solidFill>
                <a:latin typeface="Lato"/>
                <a:cs typeface="Lato"/>
              </a:rPr>
              <a:t>Device</a:t>
            </a:r>
            <a:r>
              <a:rPr lang="en-US" sz="1400" b="1" spc="-25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lang="en-US" sz="1400" b="1" spc="-10" dirty="0">
                <a:solidFill>
                  <a:srgbClr val="CC8838"/>
                </a:solidFill>
                <a:latin typeface="Lato"/>
                <a:cs typeface="Lato"/>
              </a:rPr>
              <a:t>Management</a:t>
            </a:r>
          </a:p>
          <a:p>
            <a:pPr marL="12700" marR="15176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The </a:t>
            </a:r>
            <a:r>
              <a:rPr lang="en-US" sz="1000" spc="-10" dirty="0">
                <a:solidFill>
                  <a:srgbClr val="FFFFFF"/>
                </a:solidFill>
                <a:latin typeface="Lato-Light"/>
                <a:cs typeface="Lato-Light"/>
              </a:rPr>
              <a:t>introduction</a:t>
            </a:r>
            <a:r>
              <a:rPr lang="en-US" sz="1000" spc="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of</a:t>
            </a:r>
            <a:r>
              <a:rPr lang="en-US" sz="1000" spc="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bringing</a:t>
            </a:r>
            <a:r>
              <a:rPr lang="en-US" sz="1000" spc="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your</a:t>
            </a:r>
            <a:r>
              <a:rPr lang="en-US" sz="1000" spc="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spc="-25" dirty="0">
                <a:solidFill>
                  <a:srgbClr val="FFFFFF"/>
                </a:solidFill>
                <a:latin typeface="Lato-Light"/>
                <a:cs typeface="Lato-Light"/>
              </a:rPr>
              <a:t>own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device</a:t>
            </a:r>
            <a:r>
              <a:rPr lang="en-US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spc="-10" dirty="0">
                <a:solidFill>
                  <a:srgbClr val="FFFFFF"/>
                </a:solidFill>
                <a:latin typeface="Lato-Light"/>
                <a:cs typeface="Lato-Light"/>
              </a:rPr>
              <a:t>(BYOD)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poses</a:t>
            </a:r>
            <a:r>
              <a:rPr lang="en-US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a</a:t>
            </a:r>
            <a:r>
              <a:rPr lang="en-US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new</a:t>
            </a:r>
            <a:r>
              <a:rPr lang="en-US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threat</a:t>
            </a:r>
            <a:r>
              <a:rPr lang="en-US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spc="-25" dirty="0">
                <a:solidFill>
                  <a:srgbClr val="FFFFFF"/>
                </a:solidFill>
                <a:latin typeface="Lato-Light"/>
                <a:cs typeface="Lato-Light"/>
              </a:rPr>
              <a:t>to</a:t>
            </a:r>
            <a:r>
              <a:rPr lang="en-US" sz="1000" dirty="0">
                <a:latin typeface="Lato-Light"/>
                <a:cs typeface="Lato-Light"/>
              </a:rPr>
              <a:t> </a:t>
            </a:r>
            <a:r>
              <a:rPr lang="en-US" sz="1000" spc="-10" dirty="0">
                <a:solidFill>
                  <a:srgbClr val="FFFFFF"/>
                </a:solidFill>
                <a:latin typeface="Lato-Light"/>
                <a:cs typeface="Lato-Light"/>
              </a:rPr>
              <a:t>security.</a:t>
            </a:r>
            <a:r>
              <a:rPr lang="en-US"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</a:p>
          <a:p>
            <a:pPr marL="12700" marR="15176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How do we secure the </a:t>
            </a:r>
            <a:r>
              <a:rPr lang="en-US" sz="1000" spc="-10" dirty="0">
                <a:solidFill>
                  <a:srgbClr val="FFFFFF"/>
                </a:solidFill>
                <a:latin typeface="Lato-Light"/>
                <a:cs typeface="Lato-Light"/>
              </a:rPr>
              <a:t>business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aspect</a:t>
            </a:r>
            <a:r>
              <a:rPr lang="en-US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of</a:t>
            </a:r>
            <a:r>
              <a:rPr lang="en-US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the</a:t>
            </a:r>
            <a:r>
              <a:rPr lang="en-US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device</a:t>
            </a:r>
            <a:r>
              <a:rPr lang="en-US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without</a:t>
            </a:r>
            <a:r>
              <a:rPr lang="en-US"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spc="-10" dirty="0">
                <a:solidFill>
                  <a:srgbClr val="FFFFFF"/>
                </a:solidFill>
                <a:latin typeface="Lato-Light"/>
                <a:cs typeface="Lato-Light"/>
              </a:rPr>
              <a:t>hindering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the</a:t>
            </a:r>
            <a:r>
              <a:rPr lang="en-US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user’s</a:t>
            </a:r>
            <a:r>
              <a:rPr lang="en-US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personal</a:t>
            </a:r>
            <a:r>
              <a:rPr lang="en-US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access?</a:t>
            </a:r>
            <a:r>
              <a:rPr lang="en-US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</a:p>
          <a:p>
            <a:pPr marL="12700" marR="15176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000" spc="-10" dirty="0">
                <a:solidFill>
                  <a:srgbClr val="FFFFFF"/>
                </a:solidFill>
                <a:latin typeface="Lato-Light"/>
                <a:cs typeface="Lato-Light"/>
              </a:rPr>
              <a:t>Mobile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device</a:t>
            </a:r>
            <a:r>
              <a:rPr lang="en-US" sz="1000" spc="-2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management</a:t>
            </a:r>
            <a:r>
              <a:rPr lang="en-US"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(MDM)</a:t>
            </a:r>
            <a:r>
              <a:rPr lang="en-US"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spc="-10" dirty="0">
                <a:solidFill>
                  <a:srgbClr val="FFFFFF"/>
                </a:solidFill>
                <a:latin typeface="Lato-Light"/>
                <a:cs typeface="Lato-Light"/>
              </a:rPr>
              <a:t>solutions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provide</a:t>
            </a:r>
            <a:r>
              <a:rPr lang="en-US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organisations</a:t>
            </a:r>
            <a:r>
              <a:rPr lang="en-US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with</a:t>
            </a:r>
            <a:r>
              <a:rPr lang="en-US"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the</a:t>
            </a:r>
            <a:r>
              <a:rPr lang="en-US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ability</a:t>
            </a:r>
            <a:r>
              <a:rPr lang="en-US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spc="-25" dirty="0">
                <a:solidFill>
                  <a:srgbClr val="FFFFFF"/>
                </a:solidFill>
                <a:latin typeface="Lato-Light"/>
                <a:cs typeface="Lato-Light"/>
              </a:rPr>
              <a:t>to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contain information</a:t>
            </a:r>
            <a:r>
              <a:rPr lang="en-US" sz="1000" spc="-2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and</a:t>
            </a:r>
            <a:r>
              <a:rPr lang="en-US"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spc="-10" dirty="0">
                <a:solidFill>
                  <a:srgbClr val="FFFFFF"/>
                </a:solidFill>
                <a:latin typeface="Lato-Light"/>
                <a:cs typeface="Lato-Light"/>
              </a:rPr>
              <a:t>maintain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control</a:t>
            </a:r>
            <a:r>
              <a:rPr lang="en-US"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over</a:t>
            </a:r>
            <a:r>
              <a:rPr lang="en-US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their</a:t>
            </a:r>
            <a:r>
              <a:rPr lang="en-US"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spc="-10" dirty="0">
                <a:solidFill>
                  <a:srgbClr val="FFFFFF"/>
                </a:solidFill>
                <a:latin typeface="Lato-Light"/>
                <a:cs typeface="Lato-Light"/>
              </a:rPr>
              <a:t>data.</a:t>
            </a:r>
            <a:endParaRPr lang="en-US" sz="1000" dirty="0">
              <a:latin typeface="Lato-Light"/>
              <a:cs typeface="Lato-Light"/>
            </a:endParaRPr>
          </a:p>
        </p:txBody>
      </p:sp>
      <p:sp>
        <p:nvSpPr>
          <p:cNvPr id="9" name="object 9"/>
          <p:cNvSpPr/>
          <p:nvPr/>
        </p:nvSpPr>
        <p:spPr>
          <a:xfrm flipV="1">
            <a:off x="564323" y="1776160"/>
            <a:ext cx="820431" cy="45719"/>
          </a:xfrm>
          <a:custGeom>
            <a:avLst/>
            <a:gdLst/>
            <a:ahLst/>
            <a:cxnLst/>
            <a:rect l="l" t="t" r="r" b="b"/>
            <a:pathLst>
              <a:path w="2598420">
                <a:moveTo>
                  <a:pt x="0" y="0"/>
                </a:moveTo>
                <a:lnTo>
                  <a:pt x="2598305" y="0"/>
                </a:lnTo>
              </a:path>
            </a:pathLst>
          </a:custGeom>
          <a:ln w="1270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0FAAA15-B300-558B-E302-A7C21E0BA7AD}"/>
              </a:ext>
            </a:extLst>
          </p:cNvPr>
          <p:cNvGrpSpPr/>
          <p:nvPr/>
        </p:nvGrpSpPr>
        <p:grpSpPr>
          <a:xfrm>
            <a:off x="5980046" y="1573019"/>
            <a:ext cx="2894460" cy="4211671"/>
            <a:chOff x="6004560" y="1704338"/>
            <a:chExt cx="2894460" cy="4331576"/>
          </a:xfrm>
        </p:grpSpPr>
        <p:sp>
          <p:nvSpPr>
            <p:cNvPr id="10" name="object 9">
              <a:extLst>
                <a:ext uri="{FF2B5EF4-FFF2-40B4-BE49-F238E27FC236}">
                  <a16:creationId xmlns:a16="http://schemas.microsoft.com/office/drawing/2014/main" id="{09FD0F86-7D5E-DAA4-A050-94ACE97FC5F8}"/>
                </a:ext>
              </a:extLst>
            </p:cNvPr>
            <p:cNvSpPr/>
            <p:nvPr/>
          </p:nvSpPr>
          <p:spPr>
            <a:xfrm rot="5400000" flipV="1">
              <a:off x="3861632" y="3847266"/>
              <a:ext cx="4331576" cy="45719"/>
            </a:xfrm>
            <a:custGeom>
              <a:avLst/>
              <a:gdLst/>
              <a:ahLst/>
              <a:cxnLst/>
              <a:rect l="l" t="t" r="r" b="b"/>
              <a:pathLst>
                <a:path w="2598420">
                  <a:moveTo>
                    <a:pt x="0" y="0"/>
                  </a:moveTo>
                  <a:lnTo>
                    <a:pt x="2598305" y="0"/>
                  </a:lnTo>
                </a:path>
              </a:pathLst>
            </a:custGeom>
            <a:ln w="6350">
              <a:solidFill>
                <a:schemeClr val="bg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9">
              <a:extLst>
                <a:ext uri="{FF2B5EF4-FFF2-40B4-BE49-F238E27FC236}">
                  <a16:creationId xmlns:a16="http://schemas.microsoft.com/office/drawing/2014/main" id="{0D85F248-5A03-8E05-1553-3F9B04A25DC8}"/>
                </a:ext>
              </a:extLst>
            </p:cNvPr>
            <p:cNvSpPr/>
            <p:nvPr/>
          </p:nvSpPr>
          <p:spPr>
            <a:xfrm rot="5400000">
              <a:off x="6710373" y="3847266"/>
              <a:ext cx="4331576" cy="45719"/>
            </a:xfrm>
            <a:custGeom>
              <a:avLst/>
              <a:gdLst/>
              <a:ahLst/>
              <a:cxnLst/>
              <a:rect l="l" t="t" r="r" b="b"/>
              <a:pathLst>
                <a:path w="2598420">
                  <a:moveTo>
                    <a:pt x="0" y="0"/>
                  </a:moveTo>
                  <a:lnTo>
                    <a:pt x="2598305" y="0"/>
                  </a:lnTo>
                </a:path>
              </a:pathLst>
            </a:custGeom>
            <a:ln w="6350">
              <a:solidFill>
                <a:schemeClr val="bg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6DE8DD76-EF76-628A-0F3C-912308B951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786" y="504007"/>
            <a:ext cx="912676" cy="904379"/>
          </a:xfrm>
          <a:prstGeom prst="rect">
            <a:avLst/>
          </a:prstGeom>
        </p:spPr>
      </p:pic>
      <p:sp>
        <p:nvSpPr>
          <p:cNvPr id="12" name="object 6">
            <a:extLst>
              <a:ext uri="{FF2B5EF4-FFF2-40B4-BE49-F238E27FC236}">
                <a16:creationId xmlns:a16="http://schemas.microsoft.com/office/drawing/2014/main" id="{19578BC6-E1D1-E4D6-77EA-9477A90E6BCD}"/>
              </a:ext>
            </a:extLst>
          </p:cNvPr>
          <p:cNvSpPr txBox="1"/>
          <p:nvPr/>
        </p:nvSpPr>
        <p:spPr>
          <a:xfrm>
            <a:off x="3388614" y="3539699"/>
            <a:ext cx="2605405" cy="1894493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93980"/>
            <a:endParaRPr lang="en-GB" sz="1100" dirty="0">
              <a:latin typeface="Lato-Light"/>
              <a:cs typeface="Lato-Light"/>
            </a:endParaRPr>
          </a:p>
          <a:p>
            <a:pPr marL="12700" marR="93980">
              <a:spcAft>
                <a:spcPts val="200"/>
              </a:spcAft>
            </a:pPr>
            <a:r>
              <a:rPr sz="1400" b="1" dirty="0">
                <a:solidFill>
                  <a:srgbClr val="CC8838"/>
                </a:solidFill>
                <a:latin typeface="Lato"/>
                <a:cs typeface="Lato"/>
              </a:rPr>
              <a:t>Email</a:t>
            </a:r>
            <a:r>
              <a:rPr sz="1400" b="1" spc="-25" dirty="0">
                <a:solidFill>
                  <a:srgbClr val="CC8838"/>
                </a:solidFill>
                <a:latin typeface="Lato"/>
                <a:cs typeface="Lato"/>
              </a:rPr>
              <a:t> </a:t>
            </a:r>
            <a:r>
              <a:rPr sz="1400" b="1" spc="-10" dirty="0">
                <a:solidFill>
                  <a:srgbClr val="CC8838"/>
                </a:solidFill>
                <a:latin typeface="Lato"/>
                <a:cs typeface="Lato"/>
              </a:rPr>
              <a:t>protection</a:t>
            </a:r>
            <a:endParaRPr sz="1400" dirty="0">
              <a:latin typeface="Lato"/>
              <a:cs typeface="Lato"/>
            </a:endParaRPr>
          </a:p>
          <a:p>
            <a:pPr marL="12700" marR="1333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Did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you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know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that</a:t>
            </a:r>
            <a:r>
              <a:rPr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over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91%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of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targeted Cyber-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Attacks</a:t>
            </a:r>
            <a:r>
              <a:rPr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start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with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email?</a:t>
            </a:r>
            <a:endParaRPr sz="1000" dirty="0">
              <a:latin typeface="Lato-Light"/>
              <a:cs typeface="Lato-Light"/>
            </a:endParaRPr>
          </a:p>
          <a:p>
            <a:pPr marL="12700" marR="5080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Our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email security</a:t>
            </a:r>
            <a:r>
              <a:rPr sz="1000" spc="-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solutions 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offer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advanced</a:t>
            </a:r>
            <a:r>
              <a:rPr sz="1000" spc="-2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protection</a:t>
            </a:r>
            <a:r>
              <a:rPr sz="1000" spc="-1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against</a:t>
            </a:r>
            <a:r>
              <a:rPr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</a:t>
            </a:r>
            <a:r>
              <a:rPr sz="1000" spc="-2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multitude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of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email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bounce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attacks,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 including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malware,</a:t>
            </a:r>
            <a:r>
              <a:rPr sz="1000" spc="-4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phishing,</a:t>
            </a:r>
            <a:r>
              <a:rPr sz="1000" spc="-25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malicious</a:t>
            </a:r>
            <a:r>
              <a:rPr sz="1000" spc="-3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links</a:t>
            </a:r>
            <a:r>
              <a:rPr sz="1000" spc="-25" dirty="0">
                <a:solidFill>
                  <a:srgbClr val="FFFFFF"/>
                </a:solidFill>
                <a:latin typeface="Lato-Light"/>
                <a:cs typeface="Lato-Light"/>
              </a:rPr>
              <a:t> and </a:t>
            </a:r>
            <a:r>
              <a:rPr sz="1000" spc="-10" dirty="0">
                <a:solidFill>
                  <a:srgbClr val="FFFFFF"/>
                </a:solidFill>
                <a:latin typeface="Lato-Light"/>
                <a:cs typeface="Lato-Light"/>
              </a:rPr>
              <a:t>impersonation.</a:t>
            </a:r>
            <a:endParaRPr sz="1000" dirty="0">
              <a:latin typeface="Lato-Light"/>
              <a:cs typeface="Lato-Light"/>
            </a:endParaRPr>
          </a:p>
        </p:txBody>
      </p:sp>
      <p:sp>
        <p:nvSpPr>
          <p:cNvPr id="14" name="object 7">
            <a:extLst>
              <a:ext uri="{FF2B5EF4-FFF2-40B4-BE49-F238E27FC236}">
                <a16:creationId xmlns:a16="http://schemas.microsoft.com/office/drawing/2014/main" id="{AFB8F8E9-2D2A-6E12-EE3E-6DEBC296E5EC}"/>
              </a:ext>
            </a:extLst>
          </p:cNvPr>
          <p:cNvSpPr txBox="1"/>
          <p:nvPr/>
        </p:nvSpPr>
        <p:spPr>
          <a:xfrm>
            <a:off x="6208524" y="3668608"/>
            <a:ext cx="2613025" cy="1714956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 marR="254635">
              <a:spcAft>
                <a:spcPts val="200"/>
              </a:spcAft>
            </a:pPr>
            <a:r>
              <a:rPr sz="1400" b="1" dirty="0">
                <a:solidFill>
                  <a:srgbClr val="CC8838"/>
                </a:solidFill>
                <a:latin typeface="Lato"/>
                <a:cs typeface="Lato"/>
              </a:rPr>
              <a:t>Device encryption</a:t>
            </a:r>
          </a:p>
          <a:p>
            <a:pPr marL="12700" marR="1333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Our suite of encryption tools can be centrally managed and applied to laptops, desktops, mobile devices and USB sticks. </a:t>
            </a:r>
            <a:endParaRPr lang="en-US" sz="1000" dirty="0">
              <a:solidFill>
                <a:srgbClr val="FFFFFF"/>
              </a:solidFill>
              <a:latin typeface="Lato-Light"/>
              <a:cs typeface="Lato-Light"/>
            </a:endParaRPr>
          </a:p>
          <a:p>
            <a:pPr marL="12700" marR="1333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FFFFFF"/>
                </a:solidFill>
                <a:latin typeface="Lato-Light"/>
                <a:cs typeface="Lato-Light"/>
              </a:rPr>
              <a:t>Once encrypted using AES 256-bit encryption the data on these devices is not accessible unless you have the keys to unlock it.</a:t>
            </a:r>
          </a:p>
        </p:txBody>
      </p:sp>
      <p:sp>
        <p:nvSpPr>
          <p:cNvPr id="15" name="object 8">
            <a:extLst>
              <a:ext uri="{FF2B5EF4-FFF2-40B4-BE49-F238E27FC236}">
                <a16:creationId xmlns:a16="http://schemas.microsoft.com/office/drawing/2014/main" id="{B4E3F3E2-995D-915E-42DE-D0C12C2EE745}"/>
              </a:ext>
            </a:extLst>
          </p:cNvPr>
          <p:cNvSpPr txBox="1"/>
          <p:nvPr/>
        </p:nvSpPr>
        <p:spPr>
          <a:xfrm>
            <a:off x="534437" y="2979481"/>
            <a:ext cx="2615565" cy="112043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151765">
              <a:lnSpc>
                <a:spcPct val="104700"/>
              </a:lnSpc>
              <a:spcAft>
                <a:spcPts val="200"/>
              </a:spcAft>
            </a:pPr>
            <a:r>
              <a:rPr lang="en-US" sz="1400" b="1" dirty="0">
                <a:solidFill>
                  <a:srgbClr val="CC8838"/>
                </a:solidFill>
                <a:latin typeface="Lato"/>
                <a:cs typeface="Lato"/>
              </a:rPr>
              <a:t>Other services</a:t>
            </a:r>
            <a:endParaRPr lang="en-US" sz="1400" b="1" spc="-10" dirty="0">
              <a:solidFill>
                <a:srgbClr val="CC8838"/>
              </a:solidFill>
              <a:latin typeface="Lato"/>
              <a:cs typeface="Lato"/>
            </a:endParaRPr>
          </a:p>
          <a:p>
            <a:pPr marL="12700" marR="15176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There are many Cybersecurity aspects to consider such as </a:t>
            </a:r>
            <a:r>
              <a:rPr lang="en-US" sz="1100" b="1" dirty="0">
                <a:solidFill>
                  <a:srgbClr val="D8841C"/>
                </a:solidFill>
                <a:latin typeface="Lato-Light"/>
                <a:cs typeface="Lato-Light"/>
              </a:rPr>
              <a:t>Vulnerability Scanning</a:t>
            </a:r>
            <a:r>
              <a:rPr lang="en-US" sz="1400" dirty="0">
                <a:solidFill>
                  <a:srgbClr val="FFFFFF"/>
                </a:solidFill>
                <a:latin typeface="Lato-Light"/>
                <a:cs typeface="Lato-Light"/>
              </a:rPr>
              <a:t>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or </a:t>
            </a:r>
            <a:r>
              <a:rPr lang="en-US" sz="1100" b="1" dirty="0">
                <a:solidFill>
                  <a:srgbClr val="D8841C"/>
                </a:solidFill>
                <a:latin typeface="Lato-Light"/>
                <a:cs typeface="Lato-Light"/>
              </a:rPr>
              <a:t>Managed SOC </a:t>
            </a:r>
            <a:r>
              <a:rPr lang="en-US" sz="1000" dirty="0">
                <a:solidFill>
                  <a:srgbClr val="FFFFFF"/>
                </a:solidFill>
                <a:latin typeface="Lato-Light"/>
                <a:cs typeface="Lato-Light"/>
              </a:rPr>
              <a:t>for example.  The list is not intended to be exhaustive.</a:t>
            </a:r>
            <a:endParaRPr lang="en-US" sz="1000" dirty="0">
              <a:latin typeface="Lato-Light"/>
              <a:cs typeface="Lato-Light"/>
            </a:endParaRPr>
          </a:p>
        </p:txBody>
      </p:sp>
      <p:sp>
        <p:nvSpPr>
          <p:cNvPr id="16" name="object 7">
            <a:extLst>
              <a:ext uri="{FF2B5EF4-FFF2-40B4-BE49-F238E27FC236}">
                <a16:creationId xmlns:a16="http://schemas.microsoft.com/office/drawing/2014/main" id="{D326D55B-8249-2868-6458-F8C96E0A2AFD}"/>
              </a:ext>
            </a:extLst>
          </p:cNvPr>
          <p:cNvSpPr txBox="1"/>
          <p:nvPr/>
        </p:nvSpPr>
        <p:spPr>
          <a:xfrm>
            <a:off x="9197590" y="4340878"/>
            <a:ext cx="2613025" cy="1332160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 marR="5080" indent="-635">
              <a:spcAft>
                <a:spcPts val="200"/>
              </a:spcAft>
            </a:pPr>
            <a:r>
              <a:rPr lang="en-GB" sz="1400" b="1" dirty="0">
                <a:solidFill>
                  <a:srgbClr val="CC8838"/>
                </a:solidFill>
                <a:latin typeface="Lato"/>
              </a:rPr>
              <a:t>Penetration Testing</a:t>
            </a:r>
          </a:p>
          <a:p>
            <a:pPr marL="12700" marR="5080" indent="-63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000" b="0" i="0" dirty="0">
                <a:solidFill>
                  <a:srgbClr val="FFFFFF"/>
                </a:solidFill>
                <a:effectLst/>
                <a:latin typeface="Lato" panose="020F0502020204030203" pitchFamily="34" charset="0"/>
              </a:rPr>
              <a:t>Protecting your valuable assets and customer data is paramount in today's digital landscape. Alongside robust security software, regular network penetration tests play a critical role in protecting your business.</a:t>
            </a:r>
            <a:endParaRPr sz="1200" dirty="0">
              <a:latin typeface="Lato-Light"/>
              <a:cs typeface="Lato-Ligh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364" y="647258"/>
            <a:ext cx="1115069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solidFill>
                  <a:srgbClr val="1A1E51"/>
                </a:solidFill>
              </a:rPr>
              <a:t>Consultancy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1734" y="1689853"/>
            <a:ext cx="258093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CC8838"/>
                </a:solidFill>
                <a:latin typeface="Lato"/>
                <a:cs typeface="Lato"/>
              </a:rPr>
              <a:t>Consultancy</a:t>
            </a:r>
            <a:endParaRPr sz="1800" dirty="0">
              <a:latin typeface="Lato"/>
              <a:cs typeface="La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1734" y="2514749"/>
            <a:ext cx="2580930" cy="1933927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70485">
              <a:lnSpc>
                <a:spcPts val="1500"/>
              </a:lnSpc>
              <a:spcBef>
                <a:spcPts val="200"/>
              </a:spcBef>
            </a:pP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Whether</a:t>
            </a:r>
            <a:r>
              <a:rPr sz="1200" spc="-1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you’re</a:t>
            </a:r>
            <a:r>
              <a:rPr sz="1200" spc="-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a</a:t>
            </a:r>
            <a:r>
              <a:rPr sz="1200" spc="-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start-up</a:t>
            </a:r>
            <a:r>
              <a:rPr sz="1200" spc="-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spc="-10" dirty="0">
                <a:solidFill>
                  <a:srgbClr val="1A1E51"/>
                </a:solidFill>
                <a:latin typeface="Lato"/>
                <a:cs typeface="Lato"/>
              </a:rPr>
              <a:t>looking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for a simple setup, an </a:t>
            </a:r>
            <a:r>
              <a:rPr sz="1200" spc="-10" dirty="0">
                <a:solidFill>
                  <a:srgbClr val="1A1E51"/>
                </a:solidFill>
                <a:latin typeface="Lato"/>
                <a:cs typeface="Lato"/>
              </a:rPr>
              <a:t>established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business</a:t>
            </a:r>
            <a:r>
              <a:rPr sz="1200" spc="-20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looking</a:t>
            </a:r>
            <a:r>
              <a:rPr sz="1200" spc="-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to</a:t>
            </a:r>
            <a:r>
              <a:rPr sz="1200" spc="-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migrate</a:t>
            </a:r>
            <a:r>
              <a:rPr sz="1200" spc="-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spc="-20" dirty="0">
                <a:solidFill>
                  <a:srgbClr val="1A1E51"/>
                </a:solidFill>
                <a:latin typeface="Lato"/>
                <a:cs typeface="Lato"/>
              </a:rPr>
              <a:t>your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IT</a:t>
            </a:r>
            <a:r>
              <a:rPr sz="1200" spc="-1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systems</a:t>
            </a:r>
            <a:r>
              <a:rPr sz="1200" spc="-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from</a:t>
            </a:r>
            <a:r>
              <a:rPr sz="1200" spc="-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physical</a:t>
            </a:r>
            <a:r>
              <a:rPr sz="1200" spc="-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to</a:t>
            </a:r>
            <a:r>
              <a:rPr sz="1200" spc="-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spc="-10" dirty="0">
                <a:solidFill>
                  <a:srgbClr val="1A1E51"/>
                </a:solidFill>
                <a:latin typeface="Lato"/>
                <a:cs typeface="Lato"/>
              </a:rPr>
              <a:t>virtual</a:t>
            </a:r>
            <a:endParaRPr sz="1200" dirty="0">
              <a:solidFill>
                <a:srgbClr val="1A1E51"/>
              </a:solidFill>
              <a:latin typeface="Lato"/>
              <a:cs typeface="Lato"/>
            </a:endParaRPr>
          </a:p>
          <a:p>
            <a:pPr marL="12700" marR="5080">
              <a:lnSpc>
                <a:spcPts val="1500"/>
              </a:lnSpc>
            </a:pP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infrastructure,</a:t>
            </a:r>
            <a:r>
              <a:rPr sz="1200" spc="-10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or</a:t>
            </a:r>
            <a:r>
              <a:rPr sz="1200" spc="-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an</a:t>
            </a:r>
            <a:r>
              <a:rPr sz="1200" spc="-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IT</a:t>
            </a:r>
            <a:r>
              <a:rPr sz="1200" spc="-5" dirty="0">
                <a:solidFill>
                  <a:srgbClr val="1A1E51"/>
                </a:solidFill>
                <a:latin typeface="Lato"/>
                <a:cs typeface="Lato"/>
              </a:rPr>
              <a:t> </a:t>
            </a:r>
            <a:r>
              <a:rPr sz="1200" spc="-10" dirty="0">
                <a:solidFill>
                  <a:srgbClr val="1A1E51"/>
                </a:solidFill>
                <a:latin typeface="Lato"/>
                <a:cs typeface="Lato"/>
              </a:rPr>
              <a:t>department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that needs some assistance. </a:t>
            </a:r>
            <a:endParaRPr lang="en-US" sz="1200" dirty="0">
              <a:solidFill>
                <a:srgbClr val="1A1E51"/>
              </a:solidFill>
              <a:latin typeface="Lato"/>
              <a:cs typeface="Lato"/>
            </a:endParaRPr>
          </a:p>
          <a:p>
            <a:pPr marL="12700" marR="5080">
              <a:lnSpc>
                <a:spcPts val="1500"/>
              </a:lnSpc>
            </a:pPr>
            <a:endParaRPr lang="en-GB" sz="1200" spc="-25" dirty="0">
              <a:solidFill>
                <a:srgbClr val="1A1E51"/>
              </a:solidFill>
              <a:latin typeface="Lato"/>
              <a:cs typeface="Lato"/>
            </a:endParaRPr>
          </a:p>
          <a:p>
            <a:pPr marL="12700" marR="5080">
              <a:lnSpc>
                <a:spcPts val="1500"/>
              </a:lnSpc>
            </a:pPr>
            <a:r>
              <a:rPr sz="1200" spc="-25" dirty="0">
                <a:solidFill>
                  <a:srgbClr val="1A1E51"/>
                </a:solidFill>
                <a:latin typeface="Lato"/>
                <a:cs typeface="Lato"/>
              </a:rPr>
              <a:t>We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offer consultancy and </a:t>
            </a:r>
            <a:r>
              <a:rPr sz="1200" spc="-10" dirty="0">
                <a:solidFill>
                  <a:srgbClr val="1A1E51"/>
                </a:solidFill>
                <a:latin typeface="Lato"/>
                <a:cs typeface="Lato"/>
              </a:rPr>
              <a:t>project </a:t>
            </a:r>
            <a:r>
              <a:rPr sz="1200" dirty="0">
                <a:solidFill>
                  <a:srgbClr val="1A1E51"/>
                </a:solidFill>
                <a:latin typeface="Lato"/>
                <a:cs typeface="Lato"/>
              </a:rPr>
              <a:t>management solutions to suit </a:t>
            </a:r>
            <a:r>
              <a:rPr sz="1200" spc="-20" dirty="0">
                <a:solidFill>
                  <a:srgbClr val="1A1E51"/>
                </a:solidFill>
                <a:latin typeface="Lato"/>
                <a:cs typeface="Lato"/>
              </a:rPr>
              <a:t>your </a:t>
            </a:r>
            <a:r>
              <a:rPr sz="1200" spc="-10" dirty="0">
                <a:solidFill>
                  <a:srgbClr val="1A1E51"/>
                </a:solidFill>
                <a:latin typeface="Lato"/>
                <a:cs typeface="Lato"/>
              </a:rPr>
              <a:t>requirements.</a:t>
            </a:r>
            <a:endParaRPr sz="1200" dirty="0">
              <a:solidFill>
                <a:srgbClr val="1A1E51"/>
              </a:solidFill>
              <a:latin typeface="Lato"/>
              <a:cs typeface="La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96867" y="1695795"/>
            <a:ext cx="2513330" cy="1496948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>
              <a:spcAft>
                <a:spcPts val="200"/>
              </a:spcAft>
            </a:pPr>
            <a:r>
              <a:rPr sz="1400" b="1" spc="-10" dirty="0">
                <a:solidFill>
                  <a:srgbClr val="CC8838"/>
                </a:solidFill>
                <a:latin typeface="Lato"/>
                <a:cs typeface="Lato"/>
              </a:rPr>
              <a:t>Strategy</a:t>
            </a:r>
            <a:endParaRPr sz="1400" dirty="0">
              <a:latin typeface="Lato"/>
              <a:cs typeface="Lato"/>
            </a:endParaRPr>
          </a:p>
          <a:p>
            <a:pPr marL="12700" marR="93980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Our</a:t>
            </a:r>
            <a:r>
              <a:rPr sz="1000" spc="-3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approach</a:t>
            </a:r>
            <a:r>
              <a:rPr sz="1000" spc="-2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involves</a:t>
            </a:r>
            <a:r>
              <a:rPr sz="1000" spc="-2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taking</a:t>
            </a:r>
            <a:r>
              <a:rPr sz="1000" spc="-2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</a:t>
            </a:r>
            <a:r>
              <a:rPr sz="1000" spc="-2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detailed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look</a:t>
            </a:r>
            <a:r>
              <a:rPr sz="1000" spc="-2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at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where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you’ve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been,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where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you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20" dirty="0">
                <a:solidFill>
                  <a:srgbClr val="1A1E51"/>
                </a:solidFill>
                <a:latin typeface="Lato-Light"/>
                <a:cs typeface="Lato-Light"/>
              </a:rPr>
              <a:t>plan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 to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be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and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your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current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IT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Infrastructure.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Armed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with this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information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we’re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able </a:t>
            </a:r>
            <a:r>
              <a:rPr sz="1000" spc="-25" dirty="0">
                <a:solidFill>
                  <a:srgbClr val="1A1E51"/>
                </a:solidFill>
                <a:latin typeface="Lato-Light"/>
                <a:cs typeface="Lato-Light"/>
              </a:rPr>
              <a:t>to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 build</a:t>
            </a:r>
            <a:r>
              <a:rPr sz="1000" spc="-3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</a:t>
            </a:r>
            <a:r>
              <a:rPr sz="10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technical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strategy</a:t>
            </a:r>
            <a:r>
              <a:rPr sz="10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to</a:t>
            </a:r>
            <a:r>
              <a:rPr sz="10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ensure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20" dirty="0">
                <a:solidFill>
                  <a:srgbClr val="1A1E51"/>
                </a:solidFill>
                <a:latin typeface="Lato-Light"/>
                <a:cs typeface="Lato-Light"/>
              </a:rPr>
              <a:t>that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 your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systems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are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scalable,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reliable </a:t>
            </a:r>
            <a:r>
              <a:rPr sz="1000" spc="-25" dirty="0">
                <a:solidFill>
                  <a:srgbClr val="1A1E51"/>
                </a:solidFill>
                <a:latin typeface="Lato-Light"/>
                <a:cs typeface="Lato-Light"/>
              </a:rPr>
              <a:t>and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secure.</a:t>
            </a:r>
            <a:endParaRPr lang="en-GB" sz="1000" spc="-10" dirty="0">
              <a:solidFill>
                <a:srgbClr val="1A1E51"/>
              </a:solidFill>
              <a:latin typeface="Lato-Light"/>
              <a:cs typeface="Lato-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82304" y="3566151"/>
            <a:ext cx="2618105" cy="1474699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>
              <a:spcAft>
                <a:spcPts val="200"/>
              </a:spcAft>
            </a:pPr>
            <a:r>
              <a:rPr sz="1400" b="1" spc="-10" dirty="0">
                <a:solidFill>
                  <a:srgbClr val="CC8838"/>
                </a:solidFill>
                <a:latin typeface="Lato"/>
                <a:cs typeface="Lato"/>
              </a:rPr>
              <a:t>Infrastructure</a:t>
            </a:r>
            <a:endParaRPr sz="1400" dirty="0">
              <a:latin typeface="Lato"/>
              <a:cs typeface="Lato"/>
            </a:endParaRPr>
          </a:p>
          <a:p>
            <a:pPr marL="12700" marR="5080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Guaranteeing</a:t>
            </a:r>
            <a:r>
              <a:rPr sz="1000" spc="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that</a:t>
            </a:r>
            <a:r>
              <a:rPr sz="1000" spc="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your</a:t>
            </a:r>
            <a:r>
              <a:rPr sz="1000" spc="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infrastructure</a:t>
            </a:r>
            <a:r>
              <a:rPr sz="1000" spc="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25" dirty="0">
                <a:solidFill>
                  <a:srgbClr val="1A1E51"/>
                </a:solidFill>
                <a:latin typeface="Lato-Light"/>
                <a:cs typeface="Lato-Light"/>
              </a:rPr>
              <a:t>is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 configured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to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be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optimised,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reliable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25" dirty="0">
                <a:solidFill>
                  <a:srgbClr val="1A1E51"/>
                </a:solidFill>
                <a:latin typeface="Lato-Light"/>
                <a:cs typeface="Lato-Light"/>
              </a:rPr>
              <a:t>and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 secure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we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look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at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everything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from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staff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hardware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to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servers,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wireless,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telephony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and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disaster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recovery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to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the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physical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security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of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these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devices.</a:t>
            </a:r>
            <a:endParaRPr lang="en-GB" sz="1000" spc="-10" dirty="0">
              <a:solidFill>
                <a:srgbClr val="1A1E51"/>
              </a:solidFill>
              <a:latin typeface="Lato-Light"/>
              <a:cs typeface="Lato-Ligh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76002" y="2084857"/>
            <a:ext cx="1227161" cy="45719"/>
          </a:xfrm>
          <a:custGeom>
            <a:avLst/>
            <a:gdLst/>
            <a:ahLst/>
            <a:cxnLst/>
            <a:rect l="l" t="t" r="r" b="b"/>
            <a:pathLst>
              <a:path w="2598420">
                <a:moveTo>
                  <a:pt x="0" y="0"/>
                </a:moveTo>
                <a:lnTo>
                  <a:pt x="2598305" y="0"/>
                </a:lnTo>
              </a:path>
            </a:pathLst>
          </a:custGeom>
          <a:ln w="12700">
            <a:solidFill>
              <a:srgbClr val="CC8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object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6002" y="4877399"/>
            <a:ext cx="1404599" cy="1404599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773C41CF-0E99-70D0-5964-B5F41A6552C6}"/>
              </a:ext>
            </a:extLst>
          </p:cNvPr>
          <p:cNvGrpSpPr/>
          <p:nvPr/>
        </p:nvGrpSpPr>
        <p:grpSpPr>
          <a:xfrm>
            <a:off x="6004400" y="1726940"/>
            <a:ext cx="2918868" cy="3877173"/>
            <a:chOff x="6004400" y="1593674"/>
            <a:chExt cx="2918868" cy="4607104"/>
          </a:xfrm>
        </p:grpSpPr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5A2F1497-1770-C3DC-3600-34B3E7A368F9}"/>
                </a:ext>
              </a:extLst>
            </p:cNvPr>
            <p:cNvSpPr/>
            <p:nvPr/>
          </p:nvSpPr>
          <p:spPr>
            <a:xfrm rot="5400000" flipV="1">
              <a:off x="3723710" y="3874364"/>
              <a:ext cx="4607100" cy="45719"/>
            </a:xfrm>
            <a:custGeom>
              <a:avLst/>
              <a:gdLst/>
              <a:ahLst/>
              <a:cxnLst/>
              <a:rect l="l" t="t" r="r" b="b"/>
              <a:pathLst>
                <a:path w="2598420">
                  <a:moveTo>
                    <a:pt x="0" y="0"/>
                  </a:moveTo>
                  <a:lnTo>
                    <a:pt x="2598305" y="0"/>
                  </a:lnTo>
                </a:path>
              </a:pathLst>
            </a:custGeom>
            <a:ln w="6350">
              <a:solidFill>
                <a:srgbClr val="1A1E5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9">
              <a:extLst>
                <a:ext uri="{FF2B5EF4-FFF2-40B4-BE49-F238E27FC236}">
                  <a16:creationId xmlns:a16="http://schemas.microsoft.com/office/drawing/2014/main" id="{0AC5DCEE-36CA-591B-A7A5-A25BD62013BB}"/>
                </a:ext>
              </a:extLst>
            </p:cNvPr>
            <p:cNvSpPr/>
            <p:nvPr/>
          </p:nvSpPr>
          <p:spPr>
            <a:xfrm rot="5400000" flipV="1">
              <a:off x="6596858" y="3874367"/>
              <a:ext cx="4607102" cy="45719"/>
            </a:xfrm>
            <a:custGeom>
              <a:avLst/>
              <a:gdLst/>
              <a:ahLst/>
              <a:cxnLst/>
              <a:rect l="l" t="t" r="r" b="b"/>
              <a:pathLst>
                <a:path w="2598420">
                  <a:moveTo>
                    <a:pt x="0" y="0"/>
                  </a:moveTo>
                  <a:lnTo>
                    <a:pt x="2598305" y="0"/>
                  </a:lnTo>
                </a:path>
              </a:pathLst>
            </a:custGeom>
            <a:ln w="6350">
              <a:solidFill>
                <a:srgbClr val="1A1E5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F4285600-D3B0-FB08-4FB2-5EA4FFBD9E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786" y="504007"/>
            <a:ext cx="912676" cy="904379"/>
          </a:xfrm>
          <a:prstGeom prst="rect">
            <a:avLst/>
          </a:prstGeom>
        </p:spPr>
      </p:pic>
      <p:sp>
        <p:nvSpPr>
          <p:cNvPr id="8" name="object 5">
            <a:extLst>
              <a:ext uri="{FF2B5EF4-FFF2-40B4-BE49-F238E27FC236}">
                <a16:creationId xmlns:a16="http://schemas.microsoft.com/office/drawing/2014/main" id="{44571987-5345-FF7C-6283-DDAF7F4CC5E0}"/>
              </a:ext>
            </a:extLst>
          </p:cNvPr>
          <p:cNvSpPr txBox="1"/>
          <p:nvPr/>
        </p:nvSpPr>
        <p:spPr>
          <a:xfrm>
            <a:off x="3296867" y="3531076"/>
            <a:ext cx="2513330" cy="2456442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spcAft>
                <a:spcPts val="200"/>
              </a:spcAft>
            </a:pPr>
            <a:r>
              <a:rPr sz="1400" b="1" spc="-10" dirty="0">
                <a:solidFill>
                  <a:srgbClr val="CC8838"/>
                </a:solidFill>
                <a:latin typeface="Lato"/>
                <a:cs typeface="Lato"/>
              </a:rPr>
              <a:t>Projects</a:t>
            </a:r>
            <a:endParaRPr sz="1400" dirty="0">
              <a:latin typeface="Lato"/>
              <a:cs typeface="Lato"/>
            </a:endParaRPr>
          </a:p>
          <a:p>
            <a:pPr marL="12700" marR="1714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Using</a:t>
            </a:r>
            <a:r>
              <a:rPr sz="1000" spc="-3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multiple</a:t>
            </a:r>
            <a:r>
              <a:rPr sz="10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tools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at</a:t>
            </a:r>
            <a:r>
              <a:rPr sz="10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our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disposal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we’re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able</a:t>
            </a:r>
            <a:r>
              <a:rPr sz="1000" spc="-2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to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cost-effectively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deliver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projects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25" dirty="0">
                <a:solidFill>
                  <a:srgbClr val="1A1E51"/>
                </a:solidFill>
                <a:latin typeface="Lato-Light"/>
                <a:cs typeface="Lato-Light"/>
              </a:rPr>
              <a:t>on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 time</a:t>
            </a:r>
            <a:r>
              <a:rPr sz="1000" spc="-2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and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in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budget.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endParaRPr lang="en-US" sz="1000" spc="-10" dirty="0">
              <a:solidFill>
                <a:srgbClr val="1A1E51"/>
              </a:solidFill>
              <a:latin typeface="Lato-Light"/>
              <a:cs typeface="Lato-Light"/>
            </a:endParaRPr>
          </a:p>
          <a:p>
            <a:pPr marL="12700" marR="1714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Our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team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of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engineers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can</a:t>
            </a:r>
            <a:r>
              <a:rPr sz="10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deliver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range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of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projects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including infrastructure</a:t>
            </a:r>
            <a:r>
              <a:rPr sz="1000" spc="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design,</a:t>
            </a:r>
            <a:r>
              <a:rPr sz="1000" spc="3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deployments</a:t>
            </a:r>
            <a:r>
              <a:rPr lang="en-US"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and</a:t>
            </a:r>
            <a:r>
              <a:rPr sz="1000" spc="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upgrades,</a:t>
            </a:r>
            <a:r>
              <a:rPr sz="1000" spc="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email</a:t>
            </a:r>
            <a:r>
              <a:rPr sz="1000" spc="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security,</a:t>
            </a:r>
            <a:r>
              <a:rPr sz="1000" spc="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unified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communication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deployments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and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email migrations.</a:t>
            </a:r>
            <a:endParaRPr lang="en-GB" sz="1000" spc="-10" dirty="0">
              <a:solidFill>
                <a:srgbClr val="1A1E51"/>
              </a:solidFill>
              <a:latin typeface="Lato-Light"/>
              <a:cs typeface="Lato-Light"/>
            </a:endParaRPr>
          </a:p>
          <a:p>
            <a:pPr marL="12700" marR="137795"/>
            <a:endParaRPr sz="1100" dirty="0">
              <a:latin typeface="Lato-Light"/>
              <a:cs typeface="Lato-Light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BECCA47C-8B19-6E0B-2CDB-654471E0E94C}"/>
              </a:ext>
            </a:extLst>
          </p:cNvPr>
          <p:cNvSpPr txBox="1"/>
          <p:nvPr/>
        </p:nvSpPr>
        <p:spPr>
          <a:xfrm>
            <a:off x="6296875" y="1710315"/>
            <a:ext cx="2513330" cy="1496948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>
              <a:spcAft>
                <a:spcPts val="200"/>
              </a:spcAft>
            </a:pPr>
            <a:r>
              <a:rPr lang="en-GB" sz="1400" b="1" spc="-10" dirty="0">
                <a:solidFill>
                  <a:srgbClr val="CC8838"/>
                </a:solidFill>
                <a:cs typeface="Lato"/>
              </a:rPr>
              <a:t>Technical Audits</a:t>
            </a:r>
            <a:endParaRPr lang="en-GB" sz="1400" dirty="0">
              <a:cs typeface="Lato"/>
            </a:endParaRPr>
          </a:p>
          <a:p>
            <a:pPr marL="12700" marR="3619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Are</a:t>
            </a:r>
            <a:r>
              <a:rPr lang="en-GB"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you</a:t>
            </a:r>
            <a:r>
              <a:rPr lang="en-GB"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concerned</a:t>
            </a:r>
            <a:r>
              <a:rPr lang="en-GB"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about</a:t>
            </a:r>
            <a:r>
              <a:rPr lang="en-GB"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the</a:t>
            </a:r>
            <a:r>
              <a:rPr lang="en-GB"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setup</a:t>
            </a:r>
            <a:r>
              <a:rPr lang="en-GB"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of</a:t>
            </a:r>
            <a:r>
              <a:rPr lang="en-GB"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spc="-20" dirty="0">
                <a:solidFill>
                  <a:srgbClr val="1A1E51"/>
                </a:solidFill>
                <a:latin typeface="Lato-Light"/>
                <a:cs typeface="Lato-Light"/>
              </a:rPr>
              <a:t>your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 current</a:t>
            </a:r>
            <a:r>
              <a:rPr lang="en-GB"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IT systems?</a:t>
            </a:r>
            <a:r>
              <a:rPr lang="en-GB"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Our</a:t>
            </a:r>
            <a:r>
              <a:rPr lang="en-GB"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spc="-10" dirty="0">
                <a:solidFill>
                  <a:srgbClr val="1A1E51"/>
                </a:solidFill>
                <a:latin typeface="Lato-Light"/>
                <a:cs typeface="Lato-Light"/>
              </a:rPr>
              <a:t>infrastructure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audits</a:t>
            </a:r>
            <a:r>
              <a:rPr lang="en-GB"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review</a:t>
            </a:r>
            <a:r>
              <a:rPr lang="en-GB"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your</a:t>
            </a:r>
            <a:r>
              <a:rPr lang="en-GB"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current</a:t>
            </a:r>
            <a:r>
              <a:rPr lang="en-GB"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setup,</a:t>
            </a:r>
            <a:r>
              <a:rPr lang="en-GB"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spc="-20" dirty="0">
                <a:solidFill>
                  <a:srgbClr val="1A1E51"/>
                </a:solidFill>
                <a:latin typeface="Lato-Light"/>
                <a:cs typeface="Lato-Light"/>
              </a:rPr>
              <a:t>both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on-premises</a:t>
            </a:r>
            <a:r>
              <a:rPr lang="en-GB"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and</a:t>
            </a:r>
            <a:r>
              <a:rPr lang="en-GB"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in</a:t>
            </a:r>
            <a:r>
              <a:rPr lang="en-GB"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the</a:t>
            </a:r>
            <a:r>
              <a:rPr lang="en-GB"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cloud</a:t>
            </a:r>
            <a:r>
              <a:rPr lang="en-GB"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to</a:t>
            </a:r>
            <a:r>
              <a:rPr lang="en-GB"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ensure </a:t>
            </a:r>
            <a:r>
              <a:rPr lang="en-GB" sz="1000" spc="-20" dirty="0">
                <a:solidFill>
                  <a:srgbClr val="1A1E51"/>
                </a:solidFill>
                <a:latin typeface="Lato-Light"/>
                <a:cs typeface="Lato-Light"/>
              </a:rPr>
              <a:t>that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 you’re</a:t>
            </a:r>
            <a:r>
              <a:rPr lang="en-GB" sz="1000" spc="-2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following</a:t>
            </a:r>
            <a:r>
              <a:rPr lang="en-GB"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industry</a:t>
            </a:r>
            <a:r>
              <a:rPr lang="en-GB"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lang="en-GB" sz="1000" spc="-10" dirty="0">
                <a:solidFill>
                  <a:srgbClr val="1A1E51"/>
                </a:solidFill>
                <a:latin typeface="Lato-Light"/>
                <a:cs typeface="Lato-Light"/>
              </a:rPr>
              <a:t>recommended </a:t>
            </a:r>
            <a:r>
              <a:rPr lang="en-GB" sz="1000" dirty="0">
                <a:solidFill>
                  <a:srgbClr val="1A1E51"/>
                </a:solidFill>
                <a:latin typeface="Lato-Light"/>
                <a:cs typeface="Lato-Light"/>
              </a:rPr>
              <a:t>best </a:t>
            </a:r>
            <a:r>
              <a:rPr lang="en-GB" sz="1000" spc="-10" dirty="0">
                <a:solidFill>
                  <a:srgbClr val="1A1E51"/>
                </a:solidFill>
                <a:latin typeface="Lato-Light"/>
                <a:cs typeface="Lato-Light"/>
              </a:rPr>
              <a:t>practices.</a:t>
            </a:r>
          </a:p>
        </p:txBody>
      </p:sp>
      <p:sp>
        <p:nvSpPr>
          <p:cNvPr id="16" name="object 10">
            <a:extLst>
              <a:ext uri="{FF2B5EF4-FFF2-40B4-BE49-F238E27FC236}">
                <a16:creationId xmlns:a16="http://schemas.microsoft.com/office/drawing/2014/main" id="{91C40220-1871-A9E6-2DA3-1D6FB9C3F31D}"/>
              </a:ext>
            </a:extLst>
          </p:cNvPr>
          <p:cNvSpPr txBox="1"/>
          <p:nvPr/>
        </p:nvSpPr>
        <p:spPr>
          <a:xfrm>
            <a:off x="9042953" y="1726941"/>
            <a:ext cx="2618105" cy="247221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spcAft>
                <a:spcPts val="200"/>
              </a:spcAft>
            </a:pPr>
            <a:r>
              <a:rPr sz="1400" b="1" spc="-10" dirty="0">
                <a:solidFill>
                  <a:srgbClr val="CC8838"/>
                </a:solidFill>
                <a:latin typeface="Lato"/>
                <a:cs typeface="Lato"/>
              </a:rPr>
              <a:t>Procurement</a:t>
            </a:r>
            <a:endParaRPr sz="1400" dirty="0">
              <a:latin typeface="Lato"/>
              <a:cs typeface="Lato"/>
            </a:endParaRPr>
          </a:p>
          <a:p>
            <a:pPr marL="12700" marR="80645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By</a:t>
            </a:r>
            <a:r>
              <a:rPr sz="1000" spc="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partnering</a:t>
            </a:r>
            <a:r>
              <a:rPr sz="1000" spc="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with</a:t>
            </a:r>
            <a:r>
              <a:rPr sz="1000" spc="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industry-leading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wholesalers, we can offer our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clients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competitively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priced hardware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from </a:t>
            </a:r>
            <a:r>
              <a:rPr lang="en-US" sz="1000" spc="-10" dirty="0">
                <a:solidFill>
                  <a:srgbClr val="1A1E51"/>
                </a:solidFill>
                <a:latin typeface="Lato-Light"/>
                <a:cs typeface="Lato-Light"/>
              </a:rPr>
              <a:t>almost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every</a:t>
            </a:r>
            <a:r>
              <a:rPr sz="1000" spc="-2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vendor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available.</a:t>
            </a:r>
            <a:endParaRPr lang="en-GB" sz="1000" spc="-10" dirty="0">
              <a:solidFill>
                <a:srgbClr val="1A1E51"/>
              </a:solidFill>
              <a:latin typeface="Lato-Light"/>
              <a:cs typeface="Lato-Light"/>
            </a:endParaRPr>
          </a:p>
          <a:p>
            <a:pPr marL="12700" marR="299720">
              <a:lnSpc>
                <a:spcPts val="1500"/>
              </a:lnSpc>
              <a:spcBef>
                <a:spcPts val="600"/>
              </a:spcBef>
              <a:spcAft>
                <a:spcPts val="1200"/>
              </a:spcAft>
            </a:pP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Our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vendor-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agnostic</a:t>
            </a:r>
            <a:r>
              <a:rPr sz="1000" spc="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approach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enables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our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clients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to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be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reassured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that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we’re</a:t>
            </a:r>
            <a:r>
              <a:rPr lang="en-US"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finding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the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right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solutions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for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their</a:t>
            </a:r>
            <a:r>
              <a:rPr sz="1000" spc="-1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business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requirements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and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not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piecing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together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products from a</a:t>
            </a:r>
            <a:r>
              <a:rPr sz="1000" spc="-5" dirty="0">
                <a:solidFill>
                  <a:srgbClr val="1A1E51"/>
                </a:solidFill>
                <a:latin typeface="Lato-Light"/>
                <a:cs typeface="Lato-Light"/>
              </a:rPr>
              <a:t> </a:t>
            </a:r>
            <a:r>
              <a:rPr sz="1000" dirty="0">
                <a:solidFill>
                  <a:srgbClr val="1A1E51"/>
                </a:solidFill>
                <a:latin typeface="Lato-Light"/>
                <a:cs typeface="Lato-Light"/>
              </a:rPr>
              <a:t>preferred supplier </a:t>
            </a:r>
            <a:r>
              <a:rPr sz="1000" spc="-10" dirty="0">
                <a:solidFill>
                  <a:srgbClr val="1A1E51"/>
                </a:solidFill>
                <a:latin typeface="Lato-Light"/>
                <a:cs typeface="Lato-Light"/>
              </a:rPr>
              <a:t>list.</a:t>
            </a:r>
            <a:endParaRPr sz="1000" dirty="0">
              <a:solidFill>
                <a:srgbClr val="1A1E51"/>
              </a:solidFill>
              <a:latin typeface="Lato-Light"/>
              <a:cs typeface="Lato-Ligh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3F3F3F"/>
      </a:dk1>
      <a:lt1>
        <a:srgbClr val="FFFFFF"/>
      </a:lt1>
      <a:dk2>
        <a:srgbClr val="1A1E52"/>
      </a:dk2>
      <a:lt2>
        <a:srgbClr val="E7E6E6"/>
      </a:lt2>
      <a:accent1>
        <a:srgbClr val="0090D1"/>
      </a:accent1>
      <a:accent2>
        <a:srgbClr val="D8841C"/>
      </a:accent2>
      <a:accent3>
        <a:srgbClr val="0563C1"/>
      </a:accent3>
      <a:accent4>
        <a:srgbClr val="3F90CF"/>
      </a:accent4>
      <a:accent5>
        <a:srgbClr val="D8841C"/>
      </a:accent5>
      <a:accent6>
        <a:srgbClr val="0563C1"/>
      </a:accent6>
      <a:hlink>
        <a:srgbClr val="D8841C"/>
      </a:hlink>
      <a:folHlink>
        <a:srgbClr val="D8841C"/>
      </a:folHlink>
    </a:clrScheme>
    <a:fontScheme name="Penntech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nnTech_PPT template" id="{6EF9387E-FC48-4DC8-A78E-E5AE06641077}" vid="{09A1C70D-B668-49E3-A078-BF2F38C8F13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2">
    <a:dk1>
      <a:srgbClr val="3F3F3F"/>
    </a:dk1>
    <a:lt1>
      <a:srgbClr val="FFFFFF"/>
    </a:lt1>
    <a:dk2>
      <a:srgbClr val="1A1E52"/>
    </a:dk2>
    <a:lt2>
      <a:srgbClr val="E7E6E6"/>
    </a:lt2>
    <a:accent1>
      <a:srgbClr val="0090D1"/>
    </a:accent1>
    <a:accent2>
      <a:srgbClr val="D8841C"/>
    </a:accent2>
    <a:accent3>
      <a:srgbClr val="0563C1"/>
    </a:accent3>
    <a:accent4>
      <a:srgbClr val="3F90CF"/>
    </a:accent4>
    <a:accent5>
      <a:srgbClr val="D8841C"/>
    </a:accent5>
    <a:accent6>
      <a:srgbClr val="0563C1"/>
    </a:accent6>
    <a:hlink>
      <a:srgbClr val="D8841C"/>
    </a:hlink>
    <a:folHlink>
      <a:srgbClr val="D8841C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7cd4150-03c5-40ed-9c0d-0ba697e09292" xsi:nil="true"/>
    <lcf76f155ced4ddcb4097134ff3c332f xmlns="b0e504e4-25f8-4f08-b1ef-a3aeff3a20c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B6D867DE9F4B4C99FB56C92BBD7A32" ma:contentTypeVersion="17" ma:contentTypeDescription="Create a new document." ma:contentTypeScope="" ma:versionID="6270c344db38536458e8f2597c2313dc">
  <xsd:schema xmlns:xsd="http://www.w3.org/2001/XMLSchema" xmlns:xs="http://www.w3.org/2001/XMLSchema" xmlns:p="http://schemas.microsoft.com/office/2006/metadata/properties" xmlns:ns2="b0e504e4-25f8-4f08-b1ef-a3aeff3a20cc" xmlns:ns3="d7cd4150-03c5-40ed-9c0d-0ba697e09292" targetNamespace="http://schemas.microsoft.com/office/2006/metadata/properties" ma:root="true" ma:fieldsID="97926b1d57720086362a0417fc611b3e" ns2:_="" ns3:_="">
    <xsd:import namespace="b0e504e4-25f8-4f08-b1ef-a3aeff3a20cc"/>
    <xsd:import namespace="d7cd4150-03c5-40ed-9c0d-0ba697e09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e504e4-25f8-4f08-b1ef-a3aeff3a20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61ed1020-75b2-41b5-8e40-e637fe40dd8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cd4150-03c5-40ed-9c0d-0ba697e09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837805b-0587-4d7f-acc1-1ae838a08243}" ma:internalName="TaxCatchAll" ma:showField="CatchAllData" ma:web="d7cd4150-03c5-40ed-9c0d-0ba697e092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64F3D3-5FAE-443A-B22C-6B189D2DFDF7}">
  <ds:schemaRefs>
    <ds:schemaRef ds:uri="http://schemas.microsoft.com/office/2006/metadata/properties"/>
    <ds:schemaRef ds:uri="http://schemas.microsoft.com/office/infopath/2007/PartnerControls"/>
    <ds:schemaRef ds:uri="2388980d-7038-4f3f-897f-31b7fa28fadb"/>
    <ds:schemaRef ds:uri="d7cd4150-03c5-40ed-9c0d-0ba697e09292"/>
    <ds:schemaRef ds:uri="b0e504e4-25f8-4f08-b1ef-a3aeff3a20cc"/>
  </ds:schemaRefs>
</ds:datastoreItem>
</file>

<file path=customXml/itemProps2.xml><?xml version="1.0" encoding="utf-8"?>
<ds:datastoreItem xmlns:ds="http://schemas.openxmlformats.org/officeDocument/2006/customXml" ds:itemID="{68D1D34D-4B3A-456A-B2F0-93811DACCA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323782-CCD9-4EE0-9243-D0CD4A8A26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e504e4-25f8-4f08-b1ef-a3aeff3a20cc"/>
    <ds:schemaRef ds:uri="d7cd4150-03c5-40ed-9c0d-0ba697e09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1873</Words>
  <Application>Microsoft Office PowerPoint</Application>
  <PresentationFormat>Widescreen</PresentationFormat>
  <Paragraphs>152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Lato</vt:lpstr>
      <vt:lpstr>Lato Light</vt:lpstr>
      <vt:lpstr>Lato-Light</vt:lpstr>
      <vt:lpstr>Office Theme</vt:lpstr>
      <vt:lpstr>Strategic, Scalable  IT Solutions for Business Bespoke. Solutions. Delivered.</vt:lpstr>
      <vt:lpstr>Our Leadership Team</vt:lpstr>
      <vt:lpstr>PowerPoint Presentation</vt:lpstr>
      <vt:lpstr>Why Penntech?</vt:lpstr>
      <vt:lpstr>Procurement &amp; Partners</vt:lpstr>
      <vt:lpstr>Managed Support Services</vt:lpstr>
      <vt:lpstr>Communication &amp; Collaboration</vt:lpstr>
      <vt:lpstr>Cybersecurity</vt:lpstr>
      <vt:lpstr>Consultancy</vt:lpstr>
      <vt:lpstr>Cloud Solutions</vt:lpstr>
      <vt:lpstr>Let’s do something good together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Managed IT Services Roadmap to implementation</dc:title>
  <dc:creator>Elaine Ladyman</dc:creator>
  <cp:lastModifiedBy>Elaine Ladyman</cp:lastModifiedBy>
  <cp:revision>83</cp:revision>
  <dcterms:created xsi:type="dcterms:W3CDTF">2020-12-28T15:45:08Z</dcterms:created>
  <dcterms:modified xsi:type="dcterms:W3CDTF">2024-10-30T16:18:53Z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0x01010057B6D867DE9F4B4C99FB56C92BBD7A32</vt:lpwstr>
  </property>
  <property fmtid="{D5CDD505-2E9C-101B-9397-08002B2CF9AE}" pid="3" name="Order">
    <vt:r8>1000</vt:r8>
  </property>
  <property fmtid="{D5CDD505-2E9C-101B-9397-08002B2CF9AE}" pid="4" name="MediaServiceImageTags">
    <vt:lpwstr/>
  </property>
</Properties>
</file>